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66" r:id="rId3"/>
    <p:sldId id="257" r:id="rId4"/>
    <p:sldId id="285" r:id="rId5"/>
    <p:sldId id="287" r:id="rId6"/>
    <p:sldId id="288" r:id="rId7"/>
    <p:sldId id="308" r:id="rId8"/>
    <p:sldId id="291" r:id="rId9"/>
    <p:sldId id="292" r:id="rId10"/>
    <p:sldId id="300" r:id="rId11"/>
    <p:sldId id="297" r:id="rId12"/>
    <p:sldId id="298" r:id="rId13"/>
    <p:sldId id="301" r:id="rId14"/>
    <p:sldId id="302" r:id="rId15"/>
    <p:sldId id="303" r:id="rId16"/>
    <p:sldId id="304" r:id="rId17"/>
    <p:sldId id="305" r:id="rId18"/>
    <p:sldId id="306" r:id="rId19"/>
    <p:sldId id="295" r:id="rId20"/>
    <p:sldId id="299" r:id="rId21"/>
    <p:sldId id="283" r:id="rId22"/>
    <p:sldId id="284" r:id="rId2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10/19/2022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10/19/2022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10/19/2022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10/19/2022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10/19/2022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10/19/2022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pPr/>
              <a:t>10/19/2022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10/19/2022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pPr/>
              <a:t>10/19/2022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10/19/2022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pPr/>
              <a:t>10/19/2022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10/19/2022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10/19/2022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10/19/2022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pPr/>
              <a:t>10/19/2022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10/19/2022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10/19/2022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5" r:id="rId2"/>
    <p:sldLayoutId id="2147483651" r:id="rId3"/>
    <p:sldLayoutId id="2147483666" r:id="rId4"/>
    <p:sldLayoutId id="2147483653" r:id="rId5"/>
    <p:sldLayoutId id="2147483654" r:id="rId6"/>
    <p:sldLayoutId id="2147483655" r:id="rId7"/>
    <p:sldLayoutId id="2147483667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8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820575" y="4755848"/>
            <a:ext cx="7766936" cy="782068"/>
          </a:xfrm>
        </p:spPr>
        <p:txBody>
          <a:bodyPr/>
          <a:lstStyle/>
          <a:p>
            <a:pPr algn="ctr"/>
            <a:r>
              <a:rPr lang="ru-RU" sz="3600" dirty="0" smtClean="0"/>
              <a:t>Краткая презентация к рабочей программе по </a:t>
            </a:r>
            <a:br>
              <a:rPr lang="ru-RU" sz="3600" dirty="0" smtClean="0"/>
            </a:br>
            <a:r>
              <a:rPr lang="ru-RU" sz="3600" dirty="0" smtClean="0"/>
              <a:t>«физической культуре» </a:t>
            </a:r>
            <a:br>
              <a:rPr lang="ru-RU" sz="3600" dirty="0" smtClean="0"/>
            </a:br>
            <a:r>
              <a:rPr lang="ru-RU" sz="3600" dirty="0" smtClean="0"/>
              <a:t>старшей группы</a:t>
            </a:r>
            <a:r>
              <a:rPr lang="ru-RU" sz="3600" smtClean="0"/>
              <a:t/>
            </a:r>
            <a:br>
              <a:rPr lang="ru-RU" sz="3600" smtClean="0"/>
            </a:br>
            <a:r>
              <a:rPr lang="ru-RU" sz="3600" smtClean="0"/>
              <a:t>2022-2023</a:t>
            </a:r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600" dirty="0" smtClean="0"/>
              <a:t>                                  </a:t>
            </a:r>
            <a:r>
              <a:rPr lang="ru-RU" sz="2400" dirty="0" smtClean="0"/>
              <a:t>Инструктор по ФК:</a:t>
            </a:r>
            <a:br>
              <a:rPr lang="ru-RU" sz="2400" dirty="0" smtClean="0"/>
            </a:br>
            <a:r>
              <a:rPr lang="ru-RU" sz="2400" dirty="0"/>
              <a:t> </a:t>
            </a:r>
            <a:r>
              <a:rPr lang="ru-RU" sz="2400" dirty="0" smtClean="0"/>
              <a:t>                                              </a:t>
            </a:r>
            <a:r>
              <a:rPr lang="ru-RU" sz="2400" dirty="0" err="1" smtClean="0"/>
              <a:t>Бердюгина</a:t>
            </a:r>
            <a:r>
              <a:rPr lang="ru-RU" sz="2400" dirty="0" smtClean="0"/>
              <a:t> О.М.</a:t>
            </a:r>
            <a:endParaRPr lang="ru-RU" sz="24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938141" y="193183"/>
            <a:ext cx="7766936" cy="1017432"/>
          </a:xfrm>
        </p:spPr>
        <p:txBody>
          <a:bodyPr>
            <a:normAutofit fontScale="70000" lnSpcReduction="20000"/>
          </a:bodyPr>
          <a:lstStyle/>
          <a:p>
            <a:pPr algn="ctr"/>
            <a:r>
              <a:rPr lang="ru-RU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автономное образовательное учреждение </a:t>
            </a:r>
            <a:r>
              <a:rPr lang="ru-RU" sz="28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Чернокоровская</a:t>
            </a:r>
            <a:r>
              <a:rPr lang="ru-RU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СОШ</a:t>
            </a:r>
          </a:p>
          <a:p>
            <a:pPr algn="ctr"/>
            <a:r>
              <a:rPr lang="ru-RU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Группа общеразвивающей направленности</a:t>
            </a:r>
            <a:endParaRPr lang="ru-RU" sz="2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9703748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54607" y="640882"/>
            <a:ext cx="8596668" cy="5707667"/>
          </a:xfrm>
        </p:spPr>
        <p:txBody>
          <a:bodyPr>
            <a:normAutofit fontScale="62500" lnSpcReduction="20000"/>
          </a:bodyPr>
          <a:lstStyle/>
          <a:p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способен договариваться, учитывать интересы и чувства других, сопереживать неудачам и радоваться успехам других; адекватно проявляет свои чувства, в том числе чувство веры в себя, старается разрешать конфликты. Умеет выражать и отстаивать свою позицию по разным вопросам;</a:t>
            </a:r>
          </a:p>
          <a:p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способен сотрудничать и выполнять как лидерские, так и исполнительские функции в совместной музыкальной деятельности;</a:t>
            </a:r>
          </a:p>
          <a:p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ребенок обладает развитым воображением, которое реализуется в разных видах физкультурной деятельности, и прежде всего в спортивных играх;</a:t>
            </a:r>
          </a:p>
          <a:p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 владеет разными формами и видами игр, различает условную и реальную ситуации; </a:t>
            </a:r>
          </a:p>
          <a:p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 умеет подчиняться разным правилам и социальным нормам, умеет распознавать различные ситуации и адекватно их оценивать;</a:t>
            </a:r>
          </a:p>
          <a:p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у ребенка повышается способности к предварительному программированию как пространственных, так и временных параметров движений; после выполнения движений ребенок способен самостоятельно подключиться к анализу полученных результатов и установлению необходимых корректировок</a:t>
            </a:r>
          </a:p>
          <a:p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 у ребенка развита крупная и мелкая моторика; </a:t>
            </a:r>
          </a:p>
          <a:p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ребенок при соответствующих условиях может быстро достигать высокого результата в точности выполнения сложных движений;</a:t>
            </a:r>
          </a:p>
          <a:p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 проявляет ответственность за начатое дело</a:t>
            </a:r>
            <a:r>
              <a:rPr lang="ru-RU" sz="2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sz="2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 проявляет уважение к старшим и заботу о младших.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7891832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755561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700" b="1" dirty="0">
                <a:solidFill>
                  <a:srgbClr val="C00000"/>
                </a:solidFill>
              </a:rPr>
              <a:t>Задачи и содержание работы по  физическому развитию в </a:t>
            </a:r>
            <a:r>
              <a:rPr lang="ru-RU" sz="2700" b="1" dirty="0" smtClean="0">
                <a:solidFill>
                  <a:srgbClr val="C00000"/>
                </a:solidFill>
              </a:rPr>
              <a:t>старшей  </a:t>
            </a:r>
            <a:r>
              <a:rPr lang="ru-RU" sz="2700" b="1" dirty="0">
                <a:solidFill>
                  <a:srgbClr val="C00000"/>
                </a:solidFill>
              </a:rPr>
              <a:t>группе (от </a:t>
            </a:r>
            <a:r>
              <a:rPr lang="ru-RU" sz="2700" b="1" dirty="0" smtClean="0">
                <a:solidFill>
                  <a:srgbClr val="C00000"/>
                </a:solidFill>
              </a:rPr>
              <a:t>5-6)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677334" y="1625012"/>
            <a:ext cx="8596668" cy="5037045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ru-RU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</a:t>
            </a:r>
            <a:r>
              <a:rPr lang="ru-RU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начальных представлений о здоровом образе жизни</a:t>
            </a:r>
            <a:endParaRPr lang="ru-RU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Расширять представления об особенностях функционирования и целостности человеческого организма. Акцентировать внимание детей на особенностях их организма и здоровья («Мне нельзя есть апельсины — у меня аллергия», «Мне нужно носить очки»).</a:t>
            </a:r>
          </a:p>
          <a:p>
            <a:pPr lvl="0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Расширять представления о составляющих (важных компонентах) здорового образа жизни (правильное питание, движение, сон и солнце, воздух и вода — наши лучшие друзья) и факторах, разрушающих здоровье.</a:t>
            </a:r>
          </a:p>
          <a:p>
            <a:pPr lvl="0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Формировать представления о зависимости здоровья человека от правильного питания; умения определять качество продуктов, основываясь на сенсорных ощущениях.</a:t>
            </a:r>
          </a:p>
          <a:p>
            <a:pPr lvl="0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Расширять представления о роли гигиены и режима дня для здоровья человека.</a:t>
            </a:r>
          </a:p>
          <a:p>
            <a:pPr lvl="0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Формировать представления о правилах ухода за больным (заботиться о нем, не шуметь, выполнять его просьбы и поручения). Воспитывать сочувствие к болеющим. Формировать умение характеризовать свое самочувствие.</a:t>
            </a:r>
          </a:p>
          <a:p>
            <a:pPr lvl="0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Знакомить детей с возможностями здорового человека.</a:t>
            </a:r>
          </a:p>
          <a:p>
            <a:pPr lvl="0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Формировать у детей потребность в здоровом образе жизни. Прививать интерес к физической культуре и спорту и желание заниматься физкультурой и спортом.</a:t>
            </a:r>
          </a:p>
          <a:p>
            <a:pPr lvl="0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Знакомить с доступными сведениями из истории олимпийского движения.</a:t>
            </a:r>
          </a:p>
          <a:p>
            <a:pPr lvl="0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Знакомить с основами техники безопасности и правилами поведения в спортивном зале и на спортивной площадке.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0869352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5818" y="0"/>
            <a:ext cx="10177165" cy="6516710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sz="3200" b="1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Задачи по физической культуре:</a:t>
            </a:r>
          </a:p>
          <a:p>
            <a:pPr lvl="0"/>
            <a:r>
              <a:rPr lang="ru-RU" sz="1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Продолжать формировать правильную осанку; умение осознанно выполнять движения.</a:t>
            </a:r>
          </a:p>
          <a:p>
            <a:pPr lvl="0"/>
            <a:r>
              <a:rPr lang="ru-RU" sz="1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Совершенствовать двигательные умения и навыки детей.</a:t>
            </a:r>
          </a:p>
          <a:p>
            <a:pPr lvl="0"/>
            <a:r>
              <a:rPr lang="ru-RU" sz="1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Развивать быстроту, силу, выносливость, гибкость.</a:t>
            </a:r>
          </a:p>
          <a:p>
            <a:pPr lvl="0"/>
            <a:r>
              <a:rPr lang="ru-RU" sz="1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Закреплять умение легко ходить и бегать, энергично отталкиваясь от опоры.</a:t>
            </a:r>
          </a:p>
          <a:p>
            <a:pPr lvl="0"/>
            <a:r>
              <a:rPr lang="ru-RU" sz="1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Учить бегать наперегонки, с преодолением препятствий.</a:t>
            </a:r>
          </a:p>
          <a:p>
            <a:pPr lvl="0"/>
            <a:r>
              <a:rPr lang="ru-RU" sz="1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Учить лазать по гимнастической стенке, меняя темп.</a:t>
            </a:r>
          </a:p>
          <a:p>
            <a:pPr lvl="0"/>
            <a:r>
              <a:rPr lang="ru-RU" sz="1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Учить прыгать в длину, в высоту с разбега, правильно разбегаться, отталкиваться и приземляться в зависимости от вида прыжка, прыгать на мягкое покрытие через длинную скакалку, сохранять равновесие при приземлении.</a:t>
            </a:r>
          </a:p>
          <a:p>
            <a:pPr lvl="0"/>
            <a:r>
              <a:rPr lang="ru-RU" sz="1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Учить сочетать замах с броском при метании, подбрасывать и ловить мяч одной рукой, отбивать его правой и левой рукой на месте и вести при ходьбе.</a:t>
            </a:r>
          </a:p>
          <a:p>
            <a:pPr lvl="0"/>
            <a:r>
              <a:rPr lang="ru-RU" sz="1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Учить ходить на лыжах скользящим шагом, подниматься на склон, спускаться с горы, кататься на двухколесном велосипеде, кататься на самокате, отталкиваясь одной ногой (правой и левой). Учить ориентироваться в пространстве.</a:t>
            </a:r>
          </a:p>
          <a:p>
            <a:pPr lvl="0"/>
            <a:r>
              <a:rPr lang="ru-RU" sz="1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Учить элементам спортивных игр, играм с элементами соревнования, играм-эстафетам.</a:t>
            </a:r>
          </a:p>
          <a:p>
            <a:pPr lvl="0"/>
            <a:r>
              <a:rPr lang="ru-RU" sz="1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Приучать помогать взрослым готовить физкультурный инвентарь к занятиям физическими упражнениями, убирать его на место.</a:t>
            </a:r>
          </a:p>
          <a:p>
            <a:pPr lvl="0"/>
            <a:r>
              <a:rPr lang="ru-RU" sz="1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Поддерживать интерес детей к различным видам спорта, сообщать им некоторые сведения о событиях спортивной жизни страны.</a:t>
            </a:r>
          </a:p>
          <a:p>
            <a:pPr marL="0" indent="0">
              <a:buNone/>
            </a:pPr>
            <a:endParaRPr lang="ru-RU" sz="19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4239910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b="1" dirty="0">
                <a:solidFill>
                  <a:srgbClr val="C00000"/>
                </a:solidFill>
              </a:rPr>
              <a:t>Подвижные игры.</a:t>
            </a:r>
            <a:endParaRPr lang="ru-RU" sz="2400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1270000"/>
            <a:ext cx="8596668" cy="5036810"/>
          </a:xfrm>
        </p:spPr>
        <p:txBody>
          <a:bodyPr/>
          <a:lstStyle/>
          <a:p>
            <a:pPr lvl="0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Продолжать учить детей самостоятельно организовывать знакомые подвижные игры, проявляя инициативу и творчество.</a:t>
            </a:r>
          </a:p>
          <a:p>
            <a:pPr lvl="0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Воспитывать у детей стремление участвовать в играх с элементами соревнования, играх-эстафетах. </a:t>
            </a:r>
          </a:p>
          <a:p>
            <a:pPr lvl="0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Учить спортивным играм и упражнениям.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4904350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177242"/>
            <a:ext cx="8596668" cy="837127"/>
          </a:xfrm>
        </p:spPr>
        <p:txBody>
          <a:bodyPr>
            <a:normAutofit fontScale="90000"/>
          </a:bodyPr>
          <a:lstStyle/>
          <a:p>
            <a:r>
              <a:rPr lang="ru-RU" sz="2700" b="1" dirty="0">
                <a:solidFill>
                  <a:srgbClr val="FF0000"/>
                </a:solidFill>
              </a:rPr>
              <a:t>Примерный перечень основных движений, спортивных игр и упражнений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09153" y="1014369"/>
            <a:ext cx="8896584" cy="5843631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ru-RU" sz="16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Основные движения</a:t>
            </a: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Ходьба</a:t>
            </a: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Ходьба обычная, на носках (руки за голову), на пятках, на наружных сторонах стоп, с высоким подниманием колена (бедра), перекатом с пятки на носок, приставным шагом вправо и влево. Ходьба в колонне по одному, по двое, по трое, вдоль стен зала с поворотом, с выполнением различных заданий воспитателя. </a:t>
            </a:r>
          </a:p>
          <a:p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Упражнения в равновесии. 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Ходьба по узкой рейке гимнастической скамейки, веревке (диаметр 1,5–3 см), по наклонной доске прямо и боком,  на носках. Ходьба по гимнастической скамейке, с перешагиванием через набивные мячи, приседанием на середине, раскладыванием и собиранием предметов, прокатыванием перед собой мяча двумя руками, боком (приставным шагом), с мешочком песка на голове. Ходьба по наклонной доске вверх и вниз на носках, боком (приставным шагом). Кружение парами, держась за руки. </a:t>
            </a:r>
          </a:p>
          <a:p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Бег.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Бег обычный, на носках, с высоким подниманием колена (бедра), мелким и широким шагом, в колонне по одному, по двое; змейкой, врассыпную, с препятствиями. Непрерывный бег в течение 1,5–2 минут в медленном темпе, бег в среднем темпе на 80–120 м (2–3 раза) в чередовании с ходьбой; челночный бег 3 раза по 10 м. Бег на скорость: 20 м примерно за 5–5,5 секунды (к концу года — 30 м за 7,5–8,5 секунды). Бег по наклонной доске вверх и вниз на носках, боком, приставным шагом. Кружение парами, держась за руки.</a:t>
            </a:r>
          </a:p>
          <a:p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Ползание и лазанье.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Ползание на четвереньках змейкой между предметами в чередовании с ходьбой, бегом, </a:t>
            </a:r>
            <a:r>
              <a:rPr lang="ru-RU" sz="16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переползанием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через препятствия; ползание на четвереньках (расстояние 3–4 м), толкая головой мяч; ползание по гимнастической скамейке, опираясь на предплечья и колени, на животе, подтягиваясь руками. </a:t>
            </a:r>
            <a:r>
              <a:rPr lang="ru-RU" sz="16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Перелезание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через несколько предметов подряд, </a:t>
            </a:r>
            <a:r>
              <a:rPr lang="ru-RU" sz="16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пролезание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в обруч разными способами, лазанье по гимнастической стенке (высота 2,5 м) с изменением темпа, </a:t>
            </a:r>
            <a:r>
              <a:rPr lang="ru-RU" sz="16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перелезание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с одного пролета на другой, </a:t>
            </a:r>
            <a:r>
              <a:rPr lang="ru-RU" sz="16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пролезание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между рейками.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3701293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28850" y="215879"/>
            <a:ext cx="9329550" cy="6120527"/>
          </a:xfrm>
        </p:spPr>
        <p:txBody>
          <a:bodyPr>
            <a:normAutofit fontScale="92500" lnSpcReduction="10000"/>
          </a:bodyPr>
          <a:lstStyle/>
          <a:p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Прыжки.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Прыжки на двух ногах на месте (по 30–40 прыжков 2–3 раза) в чередовании с ходьбой, разными способами (ноги </a:t>
            </a:r>
            <a:r>
              <a:rPr lang="ru-RU" sz="16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скрестно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ноги врозь, одна нога вперед — другая назад), продвигаясь вперед (на расстояние 3–4 м). Прыжки на одной ноге (правой и левой) на месте и продвигаясь вперед, в высоту с места прямо и боком через 5–6 предметов — поочередно через каждый (высота 15–20 см). Прыжки на мягкое покрытие высотой 20 см, прыжки с высоты 30 см в обозначенное место, прыжки в длину с места (не менее 80 см), в длину с разбега (примерно 100 см), в высоту с разбега (30–40 см). Прыжки через короткую скакалку, вращая ее вперед и назад, через длинную скакалку (неподвижную и качающуюся). </a:t>
            </a:r>
          </a:p>
          <a:p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Бросание, ловля, метание.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Бросание мяча вверх, о землю и ловля его двумя руками (не менее 10 раз подряд); одной рукой (правой, левой не менее 4–6 раз); бросание мяча вверх и ловля его с хлопками. Перебрасывание мяча из одной руки в другую, друг другу из разных исходных положений и построений, различными способами (снизу, из-за головы, от груди, с отскоком от земли). Отбивание мяча о землю на месте с продвижением шагом вперед (на расстояние 5–6 м), прокатывание набивных мячей (вес 1 кг). Метание предметов на дальность (не менее 5–9 м), в горизонтальную и вертикальную цель (центр мишени на высоте 1 м) с расстояния 3–4 м.</a:t>
            </a:r>
          </a:p>
          <a:p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Групповые упражнения с переходами.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Построение в колонну по одному, в шеренгу, круг; перестроение в колонну по двое, по трое; равнение в затылок, в колонне, в шеренге. Размыкание в колонне — на вытянутые руки вперед, в шеренге — на вытянутые руки в стороны. Повороты направо, налево, кругом переступанием, прыжком. </a:t>
            </a:r>
          </a:p>
          <a:p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Ритмическая гимнастика.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Красивое, грациозное выполнение знакомых физических упражнений под музыку. Согласование ритма движений с музыкальным сопровождением. </a:t>
            </a:r>
          </a:p>
          <a:p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Общеразвивающие упражнения</a:t>
            </a:r>
            <a:endParaRPr lang="ru-RU" sz="1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Упражнения для кистей рук, развития и укрепления мышц плечевого пояса. 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Разводить руки в стороны из положения руки перед грудью; поднимать руки вверх и разводить в стороны ладонями вверх из положения руки за голову. Поднимать руки со сцепленными в замок пальцами (кисти повернуты тыльной стороной внутрь) вперед-вверх; поднимать руки вверх назад попеременно, одновременно. Поднимать и опускать кисти; сжимать и разжимать пальцы.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0214456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296215"/>
            <a:ext cx="8596668" cy="6156100"/>
          </a:xfrm>
        </p:spPr>
        <p:txBody>
          <a:bodyPr>
            <a:normAutofit fontScale="85000" lnSpcReduction="20000"/>
          </a:bodyPr>
          <a:lstStyle/>
          <a:p>
            <a:r>
              <a:rPr lang="ru-RU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Упражнения для развития и укрепления мышц спины и гибкости позвоночника.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Поднимать руки вверх и опускать вниз, стоя у стены и касаясь ее затылком, плечами, спиной, ягодицами и пятками. Поочередно поднимать согнутые прямые ноги, прижавшись к гимнастической стенке и взявшись руками за рейку на уровне пояса. Поворачиваться, разводя руки в стороны, из положений руки перед грудью, руки за голову. Поочередно отводить ноги в стороны из упора, присев; двигать ногами, скрещивая их из исходного положения лежа на спине. Подтягивать голову и ноги к груди (группироваться). </a:t>
            </a:r>
          </a:p>
          <a:p>
            <a:r>
              <a:rPr lang="ru-RU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Упражнения для развития и укрепления мышц брюшного пресса и ног.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Переступать на месте, не отрывая носки ног от пола. Приседать (с каждым разом все ниже), поднимая руки вперед, вверх, отводя их за спину. Поднимать прямые ноги вперед (махом); выполнять выпад вперед, в сторону (держа руки на поясе, совершая руками движения вперед, в сторону, вверх). Захватывать предметы пальцами ног, приподнимать и опускать их; перекладывать, передвигать их с места на место. Переступать приставным шагом в сторону на пятках, опираясь носками ног о палку (канат). </a:t>
            </a:r>
          </a:p>
          <a:p>
            <a:r>
              <a:rPr lang="ru-RU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Статические упражнения. 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Сохранять равновесие, стоя на гимнастической скамейке на носках, приседая на носках; сохранять равновесие после бега и прыжков (приседая на носках, руки в стороны), стоя на одной ноге, руки на поясе. </a:t>
            </a:r>
          </a:p>
          <a:p>
            <a:r>
              <a:rPr lang="ru-RU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Спортивные упражнения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Катание на санках.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Катать друг друга на санках, кататься с горки по двое. Выполнять повороты при спуске. </a:t>
            </a:r>
          </a:p>
          <a:p>
            <a:r>
              <a:rPr lang="ru-RU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Ходьба на лыжах.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Ходить на лыжах скользящим шагом. Выполнять повороты на месте и в движении. Подниматься на горку лесенкой, спускаться с нее в низкой стойке. Проходить на лыжах в медленном темпе дистанцию 1–2 км. </a:t>
            </a:r>
          </a:p>
          <a:p>
            <a:r>
              <a:rPr lang="ru-RU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Игры на лыжах.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«Кто первый повернется?», «Слалом», «Подними», «Догонялки». </a:t>
            </a:r>
          </a:p>
          <a:p>
            <a:r>
              <a:rPr lang="ru-RU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Катание на велосипеде и самокате.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Самостоятельно кататься на двухколесном велосипеде по прямой, выполнять повороты налево и направо. Кататься на самокате, отталкиваясь правой и левой ногой.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8478235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2940" y="473457"/>
            <a:ext cx="8596668" cy="5631129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sz="2800" b="1" dirty="0">
                <a:solidFill>
                  <a:srgbClr val="FF0000"/>
                </a:solidFill>
                <a:latin typeface="+mj-lt"/>
              </a:rPr>
              <a:t>Спортивные игры</a:t>
            </a:r>
            <a:endParaRPr lang="ru-RU" sz="2800" dirty="0">
              <a:solidFill>
                <a:srgbClr val="FF0000"/>
              </a:solidFill>
              <a:latin typeface="+mj-lt"/>
            </a:endParaRPr>
          </a:p>
          <a:p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Городки.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Бросать биты сбоку, занимая правильное исходное положение. Знать 3–4 фигуры. Выбивать городки с </a:t>
            </a:r>
            <a:r>
              <a:rPr lang="ru-RU" sz="16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полукона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(2–3 м) и кона (5–6 м). </a:t>
            </a:r>
          </a:p>
          <a:p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Элементы баскетбола.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Перебрасывать мяч друг другу двумя руками от груди, вести мяч правой, левой рукой. Бросок мяча в корзину после ведения с фиксацией остановки.  Бросок мяча в корзину одной рукой от плеча после ловли его.  Бросать мяч в корзину двумя руками от груди. Бросок мяча вниз и ловля его после отскока не менее 10 раз. Бросок мяча вверх и ловля его обеими руками не менее 10 раз. Бросок мяча как можно выше и ловля его после отскока от пола или на лету не менее 10 раз. Ходьба с подбрасыванием мяча и ловлей его двумя руками не менее 10 раз. Ходьба с отбиванием мяча и ловлей его двумя руками не менее 10 раз. Удары мяча об пол одной рукой и ловля его двумя руками не менее 10 раз.  Удары мяча об пол правой рукой и ловля левой и наоборот не менее 10 раз.</a:t>
            </a:r>
          </a:p>
          <a:p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Бадминтон.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Отбивать волан ракеткой, направляя его в определенную сторону. Играть в паре с воспитателем. </a:t>
            </a:r>
          </a:p>
          <a:p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Элементы футбола.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Прокатывать мяч правой и левой ногой в заданном направлении. Обводить мяч вокруг предметов; закатывать в лунки, ворота; передавать ногой друг другу в парах, отбивать о стенку несколько раз подряд. Ведение мяча вокруг предметов – «обводка». Остановка подошвой стопы катящегося и опускающегося мяча.</a:t>
            </a:r>
          </a:p>
          <a:p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Элементы хоккея 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(без коньков — на снегу, на площадке). Прокатывать шайбу клюшкой в заданном направлении, закатывать ее в ворота. Прокатывать шайбу друг другу в парах. Ведение шайбы, не отрывая от клюшки, по прямой. Ведение шайбы, не отрывая от клюшки по кругу. Ведение шайбы, не глядя на неё. Ведение шайбы с постепенным увеличением скорости передвижения.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517815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54607" y="138604"/>
            <a:ext cx="9084852" cy="7086443"/>
          </a:xfrm>
        </p:spPr>
        <p:txBody>
          <a:bodyPr>
            <a:normAutofit fontScale="47500" lnSpcReduction="20000"/>
          </a:bodyPr>
          <a:lstStyle/>
          <a:p>
            <a:pPr marL="0" indent="0">
              <a:buNone/>
            </a:pPr>
            <a:r>
              <a:rPr lang="ru-RU" sz="5100" b="1" dirty="0">
                <a:solidFill>
                  <a:srgbClr val="FF0000"/>
                </a:solidFill>
              </a:rPr>
              <a:t>Подвижные игры</a:t>
            </a:r>
            <a:endParaRPr lang="ru-RU" sz="5100" dirty="0">
              <a:solidFill>
                <a:srgbClr val="FF0000"/>
              </a:solidFill>
            </a:endParaRPr>
          </a:p>
          <a:p>
            <a:r>
              <a:rPr lang="ru-RU" sz="29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 бегом.</a:t>
            </a:r>
            <a:r>
              <a:rPr lang="ru-RU" sz="29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«</a:t>
            </a:r>
            <a:r>
              <a:rPr lang="ru-RU" sz="29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Ловишки</a:t>
            </a:r>
            <a:r>
              <a:rPr lang="ru-RU" sz="29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», «Уголки», «Парный бег», «Мышеловка», «Мы веселые ребята», «Гуси-лебеди», «Сделай фигуру», «Караси и щука», «Перебежки», «Хитрая лиса», «Встречные перебежки», «Пустое место», «Затейники», «Бездомный заяц». </a:t>
            </a:r>
          </a:p>
          <a:p>
            <a:r>
              <a:rPr lang="ru-RU" sz="29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 прыжками</a:t>
            </a:r>
            <a:r>
              <a:rPr lang="ru-RU" sz="29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«Не оставайся на полу», «Кто лучше прыгнет?», «Удочка», «С кочки на кочку», «Кто сделает меньше прыжков?», «Классы». </a:t>
            </a:r>
          </a:p>
          <a:p>
            <a:r>
              <a:rPr lang="ru-RU" sz="29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 лазаньем и ползанием.</a:t>
            </a:r>
            <a:r>
              <a:rPr lang="ru-RU" sz="29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«Кто скорее доберется до флажка?», «Медведь и пчелы», «Пожарные на ученье». </a:t>
            </a:r>
          </a:p>
          <a:p>
            <a:r>
              <a:rPr lang="ru-RU" sz="29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 метанием.</a:t>
            </a:r>
            <a:r>
              <a:rPr lang="ru-RU" sz="29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«Охотники и зайцы», «Брось флажок», «Попади в обруч», «Сбей мяч», «Сбей кеглю», «Мяч водящему», «Школа мяча», «Серсо». Эстафеты. «Эстафета парами», «Пронеси мяч, не задев кеглю», «За брось мяч в кольцо», «Дорожка препятствий». </a:t>
            </a:r>
            <a:r>
              <a:rPr lang="ru-RU" sz="29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Сэлементами</a:t>
            </a:r>
            <a:r>
              <a:rPr lang="ru-RU" sz="29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хоккея. </a:t>
            </a:r>
            <a:r>
              <a:rPr lang="ru-RU" sz="29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«Гонка хоккеистов», «Мяч – печать», «Салочки с шайбой», «Шайба по кругу».</a:t>
            </a:r>
          </a:p>
          <a:p>
            <a:r>
              <a:rPr lang="ru-RU" sz="29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 элементами баскетбола. </a:t>
            </a:r>
            <a:r>
              <a:rPr lang="ru-RU" sz="29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«За мячом», «Поймай мяч», «Кого назвали, тот ловит мяч».</a:t>
            </a:r>
          </a:p>
          <a:p>
            <a:r>
              <a:rPr lang="ru-RU" sz="29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 элементами соревнования.</a:t>
            </a:r>
            <a:r>
              <a:rPr lang="ru-RU" sz="29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«Кто скорее пролезет через обруч к флажку?», «Кто быстрее?», «Кто выше?». </a:t>
            </a:r>
          </a:p>
          <a:p>
            <a:r>
              <a:rPr lang="ru-RU" sz="29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Народные игры.</a:t>
            </a:r>
            <a:r>
              <a:rPr lang="ru-RU" sz="29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«Гори, гори ясно!» и др.</a:t>
            </a:r>
          </a:p>
          <a:p>
            <a:r>
              <a:rPr lang="ru-RU" sz="29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Игры-эстафеты с использованием физкультурного инвентаря</a:t>
            </a:r>
            <a:r>
              <a:rPr lang="ru-RU" sz="29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lnSpc>
                <a:spcPct val="120000"/>
              </a:lnSpc>
            </a:pPr>
            <a:r>
              <a:rPr lang="ru-RU" sz="29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Эстафеты с использованием кубиков «Бег спиной вперед», «В середину круга за кубиком», «На одной ножке», «По дорожке», «Поменяй кубики местами», «Поменяй расположение кубиков», « Только боком», «Через препятствие». Эстафеты с использованием мячей «На головой, за спиной, под ногой и под другой», «Передай под ногой», «Прокати вокруг себя», «Поймал, садись», «Гонка мяча по улице». Эстафеты с использованием обручей «Бег из обруча в обруч», «Боковой галоп парами», «Вдвоем в обруче», «Вокруг команды», «Восьмерка», «Впрыгни, подними и передай», «Два обруча», «Змейка», «Ловкий я, ловкие руки у меня», «Ноги вместе – ноги врозь», «От последнего к первому», « Прыжок с поворотом». Эстафеты с использованием гимнастических палок «Бегом вокруг палки», «Из рук в руки», «Палка на лопатках», «Пять раз – правой, пять раз – левой». Эстафеты с использованием скакалок «Вращение скакалки», «Вправо–влево», «Сложи–разложи». Эстафеты с использованием разных предметов «Быстро все передавай, но при этом не теряй», «Вокруг обруча с мячом», «Не урони обруч», «Самый большой», «Через </a:t>
            </a:r>
            <a:r>
              <a:rPr lang="ru-RU" sz="29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воротики</a:t>
            </a:r>
            <a:r>
              <a:rPr lang="ru-RU" sz="29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», «Тук-тук. Кто в домике живет?», «</a:t>
            </a:r>
            <a:r>
              <a:rPr lang="ru-RU" sz="29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Тянитолкай</a:t>
            </a:r>
            <a:r>
              <a:rPr lang="ru-RU" sz="29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», « Эй, прокачу</a:t>
            </a:r>
            <a:r>
              <a:rPr lang="ru-RU" sz="29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!»</a:t>
            </a:r>
            <a:endParaRPr lang="ru-RU" dirty="0">
              <a:solidFill>
                <a:schemeClr val="tx1"/>
              </a:solidFill>
            </a:endParaRPr>
          </a:p>
          <a:p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043284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61424" y="291695"/>
            <a:ext cx="8596668" cy="742681"/>
          </a:xfrm>
        </p:spPr>
        <p:txBody>
          <a:bodyPr>
            <a:normAutofit fontScale="90000"/>
          </a:bodyPr>
          <a:lstStyle/>
          <a:p>
            <a:r>
              <a:rPr lang="ru-RU" sz="2700" b="1" dirty="0">
                <a:solidFill>
                  <a:srgbClr val="C00000"/>
                </a:solidFill>
              </a:rPr>
              <a:t>Особенности взаимодействия педагогического коллектива с семьями воспитанников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1413614"/>
            <a:ext cx="9020458" cy="4884155"/>
          </a:xfrm>
        </p:spPr>
        <p:txBody>
          <a:bodyPr>
            <a:normAutofit/>
          </a:bodyPr>
          <a:lstStyle/>
          <a:p>
            <a:pPr lvl="0"/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изучить отношения педагогов и родителей к различным вопросам воспитания, обучения, развития детей, условий организации разнообразной деятельности в организации и семье;</a:t>
            </a:r>
          </a:p>
          <a:p>
            <a:pPr lvl="0"/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познакомить педагогов и родителей с лучшим опытом воспитания детей в дошкольной образовательной организации и семье, а также с трудностями, возникающими в семейном и общественном воспитании дошкольников;</a:t>
            </a:r>
          </a:p>
          <a:p>
            <a:pPr lvl="0"/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создавать условия для разнообразного по содержанию и формам сотрудничества, способствующего развитию конструктивного взаимодействия педагогов и родителей с детьми;</a:t>
            </a:r>
          </a:p>
          <a:p>
            <a:pPr lvl="0"/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привлечь семьи воспитанников к участию в совместных мероприятиях различного уровня;</a:t>
            </a:r>
          </a:p>
          <a:p>
            <a:pPr lvl="0"/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поощрять родителей за внимательное отношение к разнообразным стремлениям и потребностям ребенка и создание необходимых условий для их удовлетворения в семьей.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987011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64455" y="640882"/>
            <a:ext cx="8596668" cy="3880773"/>
          </a:xfrm>
        </p:spPr>
        <p:txBody>
          <a:bodyPr>
            <a:normAutofit lnSpcReduction="10000"/>
          </a:bodyPr>
          <a:lstStyle/>
          <a:p>
            <a:pPr indent="0" algn="just">
              <a:lnSpc>
                <a:spcPct val="115000"/>
              </a:lnSpc>
              <a:buNone/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Рабочая программа разработана на основе общеобразовательной программы дошкольного образования на основе примерной основной общеобразовательной программы дошкольного образования «ОТ РОЖДЕНИЯ ДО ШКОЛЫ» / Под ред. Н. Е.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Вераксы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Т. С. Комаровой, М. А. Васильевой, образовательной программы ДОУ – в соответствии с Федеральными государственным образовательным стандартом к структуре основной общеобразовательной программы дошкольного образования для детей дошкольного возраста. Рабочая программа ориентирована на использование учебно-методического комплекта: Л.И.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Пензулаева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«Физическая культура в детском саду: Средняя группа. –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М.:Мозаика-Синтез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2014».</a:t>
            </a:r>
          </a:p>
          <a:p>
            <a:pPr indent="0" algn="just">
              <a:lnSpc>
                <a:spcPct val="115000"/>
              </a:lnSpc>
              <a:buNone/>
            </a:pP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Часть программы, формируемой участниками образовательных отношений реализуется с учётом парциальной программы физического развития детей дошкольного возраста «Малыши крепыши» (О.В.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Бережнова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В.В. Бойко).</a:t>
            </a:r>
          </a:p>
          <a:p>
            <a:endParaRPr lang="ru-RU" dirty="0" smtClean="0"/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7479048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819955"/>
          </a:xfrm>
        </p:spPr>
        <p:txBody>
          <a:bodyPr>
            <a:normAutofit fontScale="90000"/>
          </a:bodyPr>
          <a:lstStyle/>
          <a:p>
            <a:r>
              <a:rPr lang="ru-RU" sz="2400" b="1" dirty="0">
                <a:solidFill>
                  <a:srgbClr val="C00000"/>
                </a:solidFill>
              </a:rPr>
              <a:t>Обеспечение методическими материалами и средствами обучения и воспитания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677334" y="2160589"/>
            <a:ext cx="8596668" cy="33752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1.Аверина 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И.Е. – Физкультурные минутки и динамические паузы в дошкольных образовательных учреждениях: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практ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пособие / И.Е. Аверина. – 3-е изд. – М.: Айрис-пресс, 2007. – 144 с.</a:t>
            </a:r>
          </a:p>
          <a:p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Бережнова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О.В., В.В. Бойко Физическое развитие детей 3-7 лет «Малыши-крепыши», 2016-135с.</a:t>
            </a:r>
          </a:p>
          <a:p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Пензулаева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Л.И. Физическая культура в детском саду.   Младшая группа 20014 – 112с.</a:t>
            </a:r>
          </a:p>
          <a:p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4.Э.Я.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Степаненкова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Сборник 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подвижных 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игр. Для занятий с детьми 2-7 лет. – 2-е изд.,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испр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И доп.  – М.:МОЗАИКА – СИНТЕЗ, 2021. – 168 с.</a:t>
            </a:r>
          </a:p>
          <a:p>
            <a:pPr>
              <a:buNone/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4313649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1272" y="215011"/>
            <a:ext cx="10630317" cy="595766"/>
          </a:xfrm>
        </p:spPr>
        <p:txBody>
          <a:bodyPr>
            <a:normAutofit fontScale="90000"/>
          </a:bodyPr>
          <a:lstStyle/>
          <a:p>
            <a:pPr lvl="0" indent="354013" defTabSz="914400" eaLnBrk="0" fontAlgn="base" hangingPunct="0">
              <a:spcAft>
                <a:spcPct val="0"/>
              </a:spcAft>
              <a:tabLst>
                <a:tab pos="-114300" algn="l"/>
              </a:tabLst>
            </a:pPr>
            <a:r>
              <a:rPr lang="ru-RU" sz="2700" dirty="0" smtClean="0">
                <a:solidFill>
                  <a:srgbClr val="FF0000"/>
                </a:solidFill>
              </a:rPr>
              <a:t>                      </a:t>
            </a:r>
            <a:r>
              <a:rPr lang="ru-RU" sz="2700" b="1" dirty="0" smtClean="0">
                <a:solidFill>
                  <a:srgbClr val="C00000"/>
                </a:solidFill>
                <a:cs typeface="Times New Roman" panose="02020603050405020304" pitchFamily="18" charset="0"/>
              </a:rPr>
              <a:t>Материально техническое </a:t>
            </a:r>
            <a:r>
              <a:rPr lang="ru-RU" sz="2700" b="1" dirty="0">
                <a:solidFill>
                  <a:srgbClr val="C00000"/>
                </a:solidFill>
                <a:cs typeface="Times New Roman" panose="02020603050405020304" pitchFamily="18" charset="0"/>
              </a:rPr>
              <a:t>обеспечение </a:t>
            </a:r>
            <a:r>
              <a:rPr lang="ru-RU" sz="2700" b="1" dirty="0" smtClean="0">
                <a:solidFill>
                  <a:srgbClr val="C00000"/>
                </a:solidFill>
                <a:cs typeface="Times New Roman" panose="02020603050405020304" pitchFamily="18" charset="0"/>
              </a:rPr>
              <a:t>программы</a:t>
            </a:r>
            <a:r>
              <a:rPr lang="ru-RU" b="1" dirty="0" smtClean="0">
                <a:solidFill>
                  <a:srgbClr val="C00000"/>
                </a:solidFill>
              </a:rPr>
              <a:t/>
            </a:r>
            <a:br>
              <a:rPr lang="ru-RU" b="1" dirty="0" smtClean="0">
                <a:solidFill>
                  <a:srgbClr val="C00000"/>
                </a:solidFill>
              </a:rPr>
            </a:br>
            <a:r>
              <a:rPr lang="ru-RU" altLang="ru-RU" sz="2700" b="1" dirty="0" smtClean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Физическое </a:t>
            </a:r>
            <a:r>
              <a:rPr lang="ru-RU" altLang="ru-RU" sz="2700" b="1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развитие.</a:t>
            </a:r>
            <a:r>
              <a:rPr lang="ru-RU" altLang="ru-RU" sz="2700" dirty="0">
                <a:solidFill>
                  <a:srgbClr val="FF0000"/>
                </a:solidFill>
                <a:latin typeface="Arial" panose="020B0604020202020204" pitchFamily="34" charset="0"/>
              </a:rPr>
              <a:t/>
            </a:r>
            <a:br>
              <a:rPr lang="ru-RU" altLang="ru-RU" sz="2700" dirty="0">
                <a:solidFill>
                  <a:srgbClr val="FF0000"/>
                </a:solidFill>
                <a:latin typeface="Arial" panose="020B0604020202020204" pitchFamily="34" charset="0"/>
              </a:rPr>
            </a:br>
            <a:r>
              <a:rPr lang="ru-RU" altLang="ru-RU" sz="2700" dirty="0" smtClean="0">
                <a:solidFill>
                  <a:srgbClr val="FF0000"/>
                </a:solidFill>
                <a:latin typeface="Arial" panose="020B0604020202020204" pitchFamily="34" charset="0"/>
              </a:rPr>
              <a:t>    </a:t>
            </a:r>
            <a:r>
              <a:rPr lang="ru-RU" altLang="ru-RU" sz="2700" dirty="0" smtClean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Центр:  </a:t>
            </a:r>
            <a:r>
              <a:rPr lang="ru-RU" altLang="ru-RU" sz="2700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«Крепыши».</a:t>
            </a:r>
            <a:r>
              <a:rPr lang="ru-RU" altLang="ru-RU" sz="3200" dirty="0">
                <a:solidFill>
                  <a:schemeClr val="tx1"/>
                </a:solidFill>
                <a:latin typeface="Arial" panose="020B0604020202020204" pitchFamily="34" charset="0"/>
              </a:rPr>
              <a:t/>
            </a:r>
            <a:br>
              <a:rPr lang="ru-RU" altLang="ru-RU" sz="3200" dirty="0">
                <a:solidFill>
                  <a:schemeClr val="tx1"/>
                </a:solidFill>
                <a:latin typeface="Arial" panose="020B0604020202020204" pitchFamily="34" charset="0"/>
              </a:rPr>
            </a:br>
            <a:r>
              <a:rPr lang="ru-RU" altLang="ru-RU" sz="4800" dirty="0">
                <a:solidFill>
                  <a:schemeClr val="tx1"/>
                </a:solidFill>
                <a:latin typeface="Arial" panose="020B0604020202020204" pitchFamily="34" charset="0"/>
              </a:rPr>
              <a:t/>
            </a:r>
            <a:br>
              <a:rPr lang="ru-RU" altLang="ru-RU" sz="4800" dirty="0">
                <a:solidFill>
                  <a:schemeClr val="tx1"/>
                </a:solidFill>
                <a:latin typeface="Arial" panose="020B0604020202020204" pitchFamily="34" charset="0"/>
              </a:rPr>
            </a:b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80116579"/>
              </p:ext>
            </p:extLst>
          </p:nvPr>
        </p:nvGraphicFramePr>
        <p:xfrm>
          <a:off x="471273" y="1634491"/>
          <a:ext cx="4590297" cy="517465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010237">
                  <a:extLst>
                    <a:ext uri="{9D8B030D-6E8A-4147-A177-3AD203B41FA5}">
                      <a16:colId xmlns:a16="http://schemas.microsoft.com/office/drawing/2014/main" val="3473430531"/>
                    </a:ext>
                  </a:extLst>
                </a:gridCol>
                <a:gridCol w="1580060">
                  <a:extLst>
                    <a:ext uri="{9D8B030D-6E8A-4147-A177-3AD203B41FA5}">
                      <a16:colId xmlns:a16="http://schemas.microsoft.com/office/drawing/2014/main" val="4026221387"/>
                    </a:ext>
                  </a:extLst>
                </a:gridCol>
              </a:tblGrid>
              <a:tr h="5174651">
                <a:tc>
                  <a:txBody>
                    <a:bodyPr/>
                    <a:lstStyle/>
                    <a:p>
                      <a:pPr indent="353695" algn="l">
                        <a:lnSpc>
                          <a:spcPct val="111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Мячи резиновые: большие, средние, маленькие </a:t>
                      </a:r>
                    </a:p>
                    <a:p>
                      <a:pPr indent="353695" algn="l">
                        <a:lnSpc>
                          <a:spcPct val="111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Мячи надувные </a:t>
                      </a:r>
                    </a:p>
                    <a:p>
                      <a:pPr indent="353695" algn="l">
                        <a:lnSpc>
                          <a:spcPct val="111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Гимнастические палки </a:t>
                      </a:r>
                    </a:p>
                    <a:p>
                      <a:pPr indent="353695" algn="l">
                        <a:lnSpc>
                          <a:spcPct val="111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Скакалки</a:t>
                      </a:r>
                    </a:p>
                    <a:p>
                      <a:pPr indent="353695" algn="l">
                        <a:lnSpc>
                          <a:spcPct val="111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Кегли</a:t>
                      </a:r>
                    </a:p>
                    <a:p>
                      <a:pPr indent="353695" algn="l">
                        <a:lnSpc>
                          <a:spcPct val="111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Обручи</a:t>
                      </a:r>
                    </a:p>
                    <a:p>
                      <a:pPr indent="353695" algn="l">
                        <a:lnSpc>
                          <a:spcPct val="111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Цветные флажки</a:t>
                      </a:r>
                    </a:p>
                    <a:p>
                      <a:pPr indent="353695" algn="l">
                        <a:lnSpc>
                          <a:spcPct val="111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Цветные  ленты</a:t>
                      </a:r>
                    </a:p>
                    <a:p>
                      <a:pPr indent="353695" algn="l">
                        <a:lnSpc>
                          <a:spcPct val="111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Гантели</a:t>
                      </a:r>
                    </a:p>
                    <a:p>
                      <a:pPr indent="353695" algn="l">
                        <a:lnSpc>
                          <a:spcPct val="111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Мешочки с песком</a:t>
                      </a:r>
                    </a:p>
                    <a:p>
                      <a:pPr indent="353695" algn="l">
                        <a:lnSpc>
                          <a:spcPct val="111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Коврики гимнастические</a:t>
                      </a:r>
                    </a:p>
                    <a:p>
                      <a:pPr indent="353695" algn="l">
                        <a:lnSpc>
                          <a:spcPct val="111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Городки</a:t>
                      </a:r>
                    </a:p>
                    <a:p>
                      <a:pPr indent="353695" algn="l">
                        <a:lnSpc>
                          <a:spcPct val="111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Клюшки, шайба</a:t>
                      </a:r>
                    </a:p>
                    <a:p>
                      <a:pPr indent="353695" algn="l">
                        <a:lnSpc>
                          <a:spcPct val="111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Бадминтон</a:t>
                      </a:r>
                    </a:p>
                    <a:p>
                      <a:pPr indent="353695" algn="l">
                        <a:lnSpc>
                          <a:spcPct val="111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Мягкие модули  (кубики и т.д.)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353695" algn="l">
                        <a:lnSpc>
                          <a:spcPct val="111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11/11/13шт.</a:t>
                      </a:r>
                    </a:p>
                    <a:p>
                      <a:pPr indent="353695" algn="l">
                        <a:lnSpc>
                          <a:spcPct val="111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14 шт.</a:t>
                      </a:r>
                    </a:p>
                    <a:p>
                      <a:pPr indent="353695" algn="l">
                        <a:lnSpc>
                          <a:spcPct val="111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10 шт.</a:t>
                      </a:r>
                    </a:p>
                    <a:p>
                      <a:pPr indent="353695" algn="l">
                        <a:lnSpc>
                          <a:spcPct val="111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20 шт.</a:t>
                      </a:r>
                    </a:p>
                    <a:p>
                      <a:pPr indent="353695" algn="l">
                        <a:lnSpc>
                          <a:spcPct val="111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22 шт.</a:t>
                      </a:r>
                    </a:p>
                    <a:p>
                      <a:pPr indent="353695" algn="l">
                        <a:lnSpc>
                          <a:spcPct val="111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20 шт.</a:t>
                      </a:r>
                    </a:p>
                    <a:p>
                      <a:pPr indent="353695" algn="l">
                        <a:lnSpc>
                          <a:spcPct val="111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37 шт.</a:t>
                      </a:r>
                    </a:p>
                    <a:p>
                      <a:pPr indent="353695" algn="l">
                        <a:lnSpc>
                          <a:spcPct val="111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20 шт.</a:t>
                      </a:r>
                    </a:p>
                    <a:p>
                      <a:pPr indent="353695" algn="l">
                        <a:lnSpc>
                          <a:spcPct val="111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12 (пар)</a:t>
                      </a:r>
                    </a:p>
                    <a:p>
                      <a:pPr indent="353695" algn="l">
                        <a:lnSpc>
                          <a:spcPct val="111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15 шт.</a:t>
                      </a:r>
                    </a:p>
                    <a:p>
                      <a:pPr indent="353695" algn="l">
                        <a:lnSpc>
                          <a:spcPct val="111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20 шт.</a:t>
                      </a:r>
                    </a:p>
                    <a:p>
                      <a:pPr indent="353695" algn="l">
                        <a:lnSpc>
                          <a:spcPct val="111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1 шт.</a:t>
                      </a:r>
                    </a:p>
                    <a:p>
                      <a:pPr indent="353695" algn="l">
                        <a:lnSpc>
                          <a:spcPct val="111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1 (пара)</a:t>
                      </a:r>
                    </a:p>
                    <a:p>
                      <a:pPr indent="353695" algn="l">
                        <a:lnSpc>
                          <a:spcPct val="111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1 шт.</a:t>
                      </a:r>
                    </a:p>
                    <a:p>
                      <a:pPr indent="353695" algn="l">
                        <a:lnSpc>
                          <a:spcPct val="111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11шт.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417223292"/>
                  </a:ext>
                </a:extLst>
              </a:tr>
            </a:tbl>
          </a:graphicData>
        </a:graphic>
      </p:graphicFrame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24593063"/>
              </p:ext>
            </p:extLst>
          </p:nvPr>
        </p:nvGraphicFramePr>
        <p:xfrm>
          <a:off x="5490424" y="1634491"/>
          <a:ext cx="6003054" cy="517465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936698">
                  <a:extLst>
                    <a:ext uri="{9D8B030D-6E8A-4147-A177-3AD203B41FA5}">
                      <a16:colId xmlns:a16="http://schemas.microsoft.com/office/drawing/2014/main" val="663630038"/>
                    </a:ext>
                  </a:extLst>
                </a:gridCol>
                <a:gridCol w="2066356">
                  <a:extLst>
                    <a:ext uri="{9D8B030D-6E8A-4147-A177-3AD203B41FA5}">
                      <a16:colId xmlns:a16="http://schemas.microsoft.com/office/drawing/2014/main" val="656199288"/>
                    </a:ext>
                  </a:extLst>
                </a:gridCol>
              </a:tblGrid>
              <a:tr h="5174650">
                <a:tc>
                  <a:txBody>
                    <a:bodyPr/>
                    <a:lstStyle/>
                    <a:p>
                      <a:pPr indent="353695" algn="l">
                        <a:lnSpc>
                          <a:spcPct val="111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</a:rPr>
                        <a:t>Гимнастический мат, гимнастические палки</a:t>
                      </a:r>
                    </a:p>
                    <a:p>
                      <a:pPr indent="353695" algn="l">
                        <a:lnSpc>
                          <a:spcPct val="111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</a:rPr>
                        <a:t>Гимнастические скамейки</a:t>
                      </a:r>
                    </a:p>
                    <a:p>
                      <a:pPr indent="353695" algn="l">
                        <a:lnSpc>
                          <a:spcPct val="111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</a:rPr>
                        <a:t>Стенка гимнастическая  (деревянная)</a:t>
                      </a:r>
                    </a:p>
                    <a:p>
                      <a:pPr indent="353695" algn="l">
                        <a:lnSpc>
                          <a:spcPct val="111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</a:rPr>
                        <a:t>Конус</a:t>
                      </a:r>
                    </a:p>
                    <a:p>
                      <a:pPr indent="353695" algn="l">
                        <a:lnSpc>
                          <a:spcPct val="111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</a:rPr>
                        <a:t>Дуга для </a:t>
                      </a:r>
                      <a:r>
                        <a:rPr lang="ru-RU" sz="1100" dirty="0" err="1">
                          <a:solidFill>
                            <a:schemeClr val="tx1"/>
                          </a:solidFill>
                          <a:effectLst/>
                        </a:rPr>
                        <a:t>подлезания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indent="353695" algn="l">
                        <a:lnSpc>
                          <a:spcPct val="111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</a:rPr>
                        <a:t>Санки</a:t>
                      </a:r>
                    </a:p>
                    <a:p>
                      <a:pPr indent="353695" algn="l">
                        <a:lnSpc>
                          <a:spcPct val="111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</a:rPr>
                        <a:t>Велосипед</a:t>
                      </a:r>
                    </a:p>
                    <a:p>
                      <a:pPr indent="353695" algn="l">
                        <a:lnSpc>
                          <a:spcPct val="111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</a:rPr>
                        <a:t>Канат, Шнуры</a:t>
                      </a:r>
                    </a:p>
                    <a:p>
                      <a:pPr indent="353695" algn="l">
                        <a:lnSpc>
                          <a:spcPct val="111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</a:rPr>
                        <a:t>Самокаты</a:t>
                      </a:r>
                    </a:p>
                    <a:p>
                      <a:pPr indent="353695" algn="l">
                        <a:lnSpc>
                          <a:spcPct val="111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</a:rPr>
                        <a:t>Лыжи, лыжные палки</a:t>
                      </a:r>
                    </a:p>
                    <a:p>
                      <a:pPr indent="353695" algn="l">
                        <a:lnSpc>
                          <a:spcPct val="111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</a:rPr>
                        <a:t>Теннисные ракетки, мяч</a:t>
                      </a:r>
                    </a:p>
                    <a:p>
                      <a:pPr indent="353695" algn="l">
                        <a:lnSpc>
                          <a:spcPct val="111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</a:rPr>
                        <a:t>Сетка </a:t>
                      </a:r>
                    </a:p>
                    <a:p>
                      <a:pPr indent="353695" algn="l">
                        <a:lnSpc>
                          <a:spcPct val="111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</a:rPr>
                        <a:t>Кольцо баскетбольное Щит для метания,</a:t>
                      </a:r>
                    </a:p>
                    <a:p>
                      <a:pPr indent="353695" algn="l">
                        <a:lnSpc>
                          <a:spcPct val="111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</a:rPr>
                        <a:t>Набивные мячи</a:t>
                      </a:r>
                    </a:p>
                    <a:p>
                      <a:pPr indent="353695" algn="l">
                        <a:lnSpc>
                          <a:spcPct val="111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</a:rPr>
                        <a:t>Баскетбольные мячи, Волейбольные мячи, </a:t>
                      </a:r>
                      <a:r>
                        <a:rPr lang="ru-RU" sz="1100" dirty="0" smtClean="0">
                          <a:solidFill>
                            <a:schemeClr val="tx1"/>
                          </a:solidFill>
                          <a:effectLst/>
                        </a:rPr>
                        <a:t>Футбольные </a:t>
                      </a: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</a:rPr>
                        <a:t>мячи</a:t>
                      </a:r>
                    </a:p>
                    <a:p>
                      <a:pPr indent="353695" algn="l">
                        <a:lnSpc>
                          <a:spcPct val="111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</a:rPr>
                        <a:t>Стойки </a:t>
                      </a:r>
                    </a:p>
                    <a:p>
                      <a:pPr indent="353695" algn="l">
                        <a:lnSpc>
                          <a:spcPct val="111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</a:rPr>
                        <a:t>Газовые кольца</a:t>
                      </a:r>
                    </a:p>
                    <a:p>
                      <a:pPr indent="353695" algn="l">
                        <a:lnSpc>
                          <a:spcPct val="111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</a:rPr>
                        <a:t>Рукава для эстафеты</a:t>
                      </a:r>
                    </a:p>
                    <a:p>
                      <a:pPr indent="353695" algn="l">
                        <a:lnSpc>
                          <a:spcPct val="111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</a:rPr>
                        <a:t>Напольное бревно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5561" marR="65561" marT="0" marB="0"/>
                </a:tc>
                <a:tc>
                  <a:txBody>
                    <a:bodyPr/>
                    <a:lstStyle/>
                    <a:p>
                      <a:pPr indent="353695" algn="l">
                        <a:lnSpc>
                          <a:spcPct val="111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solidFill>
                            <a:schemeClr val="tx1"/>
                          </a:solidFill>
                          <a:effectLst/>
                        </a:rPr>
                        <a:t>11/2 шт.</a:t>
                      </a:r>
                    </a:p>
                    <a:p>
                      <a:pPr indent="353695" algn="l">
                        <a:lnSpc>
                          <a:spcPct val="111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solidFill>
                            <a:schemeClr val="tx1"/>
                          </a:solidFill>
                          <a:effectLst/>
                        </a:rPr>
                        <a:t>4 шт.</a:t>
                      </a:r>
                    </a:p>
                    <a:p>
                      <a:pPr indent="353695" algn="l">
                        <a:lnSpc>
                          <a:spcPct val="111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solidFill>
                            <a:schemeClr val="tx1"/>
                          </a:solidFill>
                          <a:effectLst/>
                        </a:rPr>
                        <a:t>6 шт.</a:t>
                      </a:r>
                    </a:p>
                    <a:p>
                      <a:pPr indent="353695" algn="l">
                        <a:lnSpc>
                          <a:spcPct val="111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solidFill>
                            <a:schemeClr val="tx1"/>
                          </a:solidFill>
                          <a:effectLst/>
                        </a:rPr>
                        <a:t>5 шт.</a:t>
                      </a:r>
                    </a:p>
                    <a:p>
                      <a:pPr indent="353695" algn="l">
                        <a:lnSpc>
                          <a:spcPct val="111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solidFill>
                            <a:schemeClr val="tx1"/>
                          </a:solidFill>
                          <a:effectLst/>
                        </a:rPr>
                        <a:t>1 шт.</a:t>
                      </a:r>
                    </a:p>
                    <a:p>
                      <a:pPr indent="353695" algn="l">
                        <a:lnSpc>
                          <a:spcPct val="111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solidFill>
                            <a:schemeClr val="tx1"/>
                          </a:solidFill>
                          <a:effectLst/>
                        </a:rPr>
                        <a:t>2 шт.</a:t>
                      </a:r>
                    </a:p>
                    <a:p>
                      <a:pPr indent="353695" algn="l">
                        <a:lnSpc>
                          <a:spcPct val="111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solidFill>
                            <a:schemeClr val="tx1"/>
                          </a:solidFill>
                          <a:effectLst/>
                        </a:rPr>
                        <a:t>2 шт.</a:t>
                      </a:r>
                    </a:p>
                    <a:p>
                      <a:pPr indent="353695" algn="l">
                        <a:lnSpc>
                          <a:spcPct val="111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solidFill>
                            <a:schemeClr val="tx1"/>
                          </a:solidFill>
                          <a:effectLst/>
                        </a:rPr>
                        <a:t>1/2  шт.</a:t>
                      </a:r>
                    </a:p>
                    <a:p>
                      <a:pPr indent="353695" algn="l">
                        <a:lnSpc>
                          <a:spcPct val="111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solidFill>
                            <a:schemeClr val="tx1"/>
                          </a:solidFill>
                          <a:effectLst/>
                        </a:rPr>
                        <a:t>2 шт.</a:t>
                      </a:r>
                    </a:p>
                    <a:p>
                      <a:pPr indent="353695" algn="l">
                        <a:lnSpc>
                          <a:spcPct val="111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solidFill>
                            <a:schemeClr val="tx1"/>
                          </a:solidFill>
                          <a:effectLst/>
                        </a:rPr>
                        <a:t>11(пар)/11 (пар)</a:t>
                      </a:r>
                    </a:p>
                    <a:p>
                      <a:pPr indent="353695" algn="l">
                        <a:lnSpc>
                          <a:spcPct val="111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solidFill>
                            <a:schemeClr val="tx1"/>
                          </a:solidFill>
                          <a:effectLst/>
                        </a:rPr>
                        <a:t>2 шт.</a:t>
                      </a:r>
                    </a:p>
                    <a:p>
                      <a:pPr indent="353695" algn="l">
                        <a:lnSpc>
                          <a:spcPct val="111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solidFill>
                            <a:schemeClr val="tx1"/>
                          </a:solidFill>
                          <a:effectLst/>
                        </a:rPr>
                        <a:t>1 шт.</a:t>
                      </a:r>
                    </a:p>
                    <a:p>
                      <a:pPr indent="353695" algn="l">
                        <a:lnSpc>
                          <a:spcPct val="111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solidFill>
                            <a:schemeClr val="tx1"/>
                          </a:solidFill>
                          <a:effectLst/>
                        </a:rPr>
                        <a:t>2/2 шт.</a:t>
                      </a:r>
                    </a:p>
                    <a:p>
                      <a:pPr indent="353695" algn="l">
                        <a:lnSpc>
                          <a:spcPct val="111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solidFill>
                            <a:schemeClr val="tx1"/>
                          </a:solidFill>
                          <a:effectLst/>
                        </a:rPr>
                        <a:t>6 шт.</a:t>
                      </a:r>
                    </a:p>
                    <a:p>
                      <a:pPr indent="353695" algn="l">
                        <a:lnSpc>
                          <a:spcPct val="111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solidFill>
                            <a:schemeClr val="tx1"/>
                          </a:solidFill>
                          <a:effectLst/>
                        </a:rPr>
                        <a:t>11/12/5 шт.</a:t>
                      </a:r>
                    </a:p>
                    <a:p>
                      <a:pPr indent="353695" algn="l">
                        <a:lnSpc>
                          <a:spcPct val="111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solidFill>
                            <a:schemeClr val="tx1"/>
                          </a:solidFill>
                          <a:effectLst/>
                        </a:rPr>
                        <a:t>4 шт.</a:t>
                      </a:r>
                    </a:p>
                    <a:p>
                      <a:pPr indent="353695" algn="l">
                        <a:lnSpc>
                          <a:spcPct val="111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solidFill>
                            <a:schemeClr val="tx1"/>
                          </a:solidFill>
                          <a:effectLst/>
                        </a:rPr>
                        <a:t>6 шт.</a:t>
                      </a:r>
                    </a:p>
                    <a:p>
                      <a:pPr indent="353695" algn="l">
                        <a:lnSpc>
                          <a:spcPct val="111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solidFill>
                            <a:schemeClr val="tx1"/>
                          </a:solidFill>
                          <a:effectLst/>
                        </a:rPr>
                        <a:t>2 шт.</a:t>
                      </a:r>
                    </a:p>
                    <a:p>
                      <a:pPr indent="353695" algn="l">
                        <a:lnSpc>
                          <a:spcPct val="111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solidFill>
                            <a:schemeClr val="tx1"/>
                          </a:solidFill>
                          <a:effectLst/>
                        </a:rPr>
                        <a:t>1 шт.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5561" marR="65561" marT="0" marB="0"/>
                </a:tc>
                <a:extLst>
                  <a:ext uri="{0D108BD9-81ED-4DB2-BD59-A6C34878D82A}">
                    <a16:rowId xmlns:a16="http://schemas.microsoft.com/office/drawing/2014/main" val="1768120679"/>
                  </a:ext>
                </a:extLst>
              </a:tr>
            </a:tbl>
          </a:graphicData>
        </a:graphic>
      </p:graphicFrame>
      <p:sp>
        <p:nvSpPr>
          <p:cNvPr id="8" name="Прямоугольник 7"/>
          <p:cNvSpPr/>
          <p:nvPr/>
        </p:nvSpPr>
        <p:spPr>
          <a:xfrm>
            <a:off x="7726882" y="1037968"/>
            <a:ext cx="233294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altLang="ru-RU" sz="24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Спортивный зал</a:t>
            </a:r>
            <a:endParaRPr lang="ru-RU" sz="2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442459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2"/>
          <p:cNvSpPr>
            <a:spLocks noGrp="1"/>
          </p:cNvSpPr>
          <p:nvPr>
            <p:ph idx="1"/>
          </p:nvPr>
        </p:nvSpPr>
        <p:spPr>
          <a:xfrm>
            <a:off x="1760079" y="1363019"/>
            <a:ext cx="8596668" cy="3880773"/>
          </a:xfrm>
          <a:prstGeom prst="rect">
            <a:avLst/>
          </a:prstGeom>
          <a:solidFill>
            <a:srgbClr val="FFFF00"/>
          </a:solidFill>
          <a:ln>
            <a:solidFill>
              <a:srgbClr val="0070C0"/>
            </a:solidFill>
          </a:ln>
          <a:scene3d>
            <a:camera prst="perspectiveBelow"/>
            <a:lightRig rig="threePt" dir="t"/>
          </a:scene3d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4800" b="1" dirty="0" smtClean="0">
                <a:ln w="22225">
                  <a:solidFill>
                    <a:srgbClr val="FF0000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Спасибо</a:t>
            </a:r>
            <a:r>
              <a:rPr lang="ru-RU" sz="48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 </a:t>
            </a:r>
            <a:r>
              <a:rPr lang="ru-RU" sz="4800" b="1" dirty="0" smtClean="0">
                <a:ln w="22225">
                  <a:solidFill>
                    <a:srgbClr val="FF0000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за внимание</a:t>
            </a:r>
            <a:endParaRPr lang="ru-RU" sz="4800" b="1" dirty="0">
              <a:ln w="22225">
                <a:solidFill>
                  <a:srgbClr val="FF0000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05163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81824" y="609600"/>
            <a:ext cx="8192177" cy="5765442"/>
          </a:xfrm>
        </p:spPr>
        <p:txBody>
          <a:bodyPr>
            <a:normAutofit/>
          </a:bodyPr>
          <a:lstStyle/>
          <a:p>
            <a:r>
              <a:rPr lang="ru-RU" sz="2700" dirty="0" smtClean="0">
                <a:solidFill>
                  <a:srgbClr val="C00000"/>
                </a:solidFill>
              </a:rPr>
              <a:t> </a:t>
            </a:r>
            <a:r>
              <a:rPr lang="ru-RU" sz="22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Рабочая </a:t>
            </a:r>
            <a:r>
              <a:rPr lang="ru-RU" sz="22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программа </a:t>
            </a:r>
            <a:r>
              <a:rPr lang="ru-RU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физической культуре составлена в соответствии с нормативно-правовыми документами, регламентирующими деятельность </a:t>
            </a:r>
            <a:r>
              <a:rPr lang="ru-RU" sz="2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ДОУ:</a:t>
            </a:r>
            <a:br>
              <a:rPr lang="ru-RU" sz="2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Приказ </a:t>
            </a: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Министерства образования и науки Российской Федерации (</a:t>
            </a:r>
            <a:r>
              <a:rPr lang="ru-RU" sz="1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Минобрнауки</a:t>
            </a: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России) от 30 августа 2013 г. N 1014 г. "Об утверждении Порядка организации и осуществления образовательной деятельности по основным общеобразовательным программам - образовательным программам дошкольного образования";</a:t>
            </a:r>
            <a:b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-Федеральный закон от 29 декабря 2012 г. N 273-ФЗ "Об образовании в Российской Федерации";</a:t>
            </a:r>
            <a:b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-Постановление Главного государственного санитарного врача СанПиНом 2.4.3648-20 "Санитарно-эпидемиологические требования к устройству, содержанию и организации режима работы дошкольных образовательных организаций».</a:t>
            </a:r>
            <a:r>
              <a:rPr lang="ru-RU" sz="1800" dirty="0"/>
              <a:t>                         </a:t>
            </a:r>
            <a:br>
              <a:rPr lang="ru-RU" sz="1800" dirty="0"/>
            </a:br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val="31792086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b="1" dirty="0">
                <a:solidFill>
                  <a:srgbClr val="C00000"/>
                </a:solidFill>
              </a:rPr>
              <a:t>Цель программы:</a:t>
            </a:r>
            <a:endParaRPr lang="ru-RU" sz="2400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78089" y="1104521"/>
            <a:ext cx="8596668" cy="3880773"/>
          </a:xfrm>
        </p:spPr>
        <p:txBody>
          <a:bodyPr/>
          <a:lstStyle/>
          <a:p>
            <a:pPr>
              <a:buNone/>
            </a:pPr>
            <a:r>
              <a:rPr lang="ru-RU" dirty="0" smtClean="0"/>
              <a:t>	</a:t>
            </a:r>
            <a:r>
              <a:rPr lang="ru-RU" dirty="0"/>
              <a:t> </a:t>
            </a:r>
            <a:endParaRPr lang="ru-RU" sz="1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913773" y="1104521"/>
            <a:ext cx="8360229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построение целостной системы с активным взаимодействием всех участников педагогического процесса, обеспечивающей оптимальные условия для перехода на новый, более высокий уровень работы   по   физическому развитию   детей, формированию у них физических способностей и качеств с учетом их психофизического развития, индивидуальных возможностей и склонностей, обеспечивающей охрану и укрепление здоровья, формирование основ   здорового образа жизни. 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достижения цели программы первостепенное значение имеет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решение следующих </a:t>
            </a:r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задач: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 физических качеств — скоростных, силовых, гибкости, выносливости, координации;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накопление и обогащение двигательного опыта детей — овладение основными двигательными режимами (бег, ходьба, прыжки, метание, лазанье);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 потребности в двигательной активности и физическом совершенствовании;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воспитание здорового, жизнерадостного, жизнестойкого, физически совершенного, гармонически и творчески развитого ребенка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ценностей здорового образа жизни.</a:t>
            </a:r>
          </a:p>
        </p:txBody>
      </p:sp>
    </p:spTree>
    <p:extLst>
      <p:ext uri="{BB962C8B-B14F-4D97-AF65-F5344CB8AC3E}">
        <p14:creationId xmlns:p14="http://schemas.microsoft.com/office/powerpoint/2010/main" val="39948994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47790" y="583842"/>
            <a:ext cx="8596668" cy="510862"/>
          </a:xfrm>
        </p:spPr>
        <p:txBody>
          <a:bodyPr>
            <a:normAutofit fontScale="90000"/>
          </a:bodyPr>
          <a:lstStyle/>
          <a:p>
            <a:r>
              <a:rPr lang="ru-RU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Задачи парциальной программы </a:t>
            </a:r>
            <a:r>
              <a:rPr lang="ru-RU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«Малыши крепыши»  (О.В. </a:t>
            </a:r>
            <a:r>
              <a:rPr lang="ru-RU" b="1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Бережнова</a:t>
            </a:r>
            <a:r>
              <a:rPr lang="ru-RU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В.В. Бойко)</a:t>
            </a:r>
            <a:r>
              <a:rPr lang="ru-RU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»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>
                <a:latin typeface="Times New Roman" pitchFamily="18" charset="0"/>
                <a:cs typeface="Times New Roman" pitchFamily="18" charset="0"/>
              </a:rPr>
            </a:br>
            <a:endParaRPr lang="ru-RU" b="1" dirty="0"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19002" y="1711233"/>
            <a:ext cx="8596668" cy="4264563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</a:t>
            </a:r>
            <a:r>
              <a:rPr lang="ru-RU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Охрана и укрепление физического и психического здоровья ребёнка, формирование привычки к здоровому образу жизни, развитие его физических качеств и совершенствование двигательных навыков.</a:t>
            </a:r>
          </a:p>
          <a:p>
            <a:pPr marL="0" indent="0">
              <a:buNone/>
            </a:pPr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Задачи:</a:t>
            </a:r>
            <a:endParaRPr lang="ru-RU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приобретение детьми опыта в двигательной деятельности (выполнение упражнений, нацеленных на развитие координации гибкости);</a:t>
            </a:r>
          </a:p>
          <a:p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формирование начальных представлении о некоторых видах спорта, овладение подвижными играми с правилами;</a:t>
            </a:r>
          </a:p>
          <a:p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становление целенаправленности и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саморегуляции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двигательной сфере;</a:t>
            </a:r>
          </a:p>
          <a:p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становление ценностей ЗОЖ;</a:t>
            </a:r>
          </a:p>
          <a:p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создание условий для укрепления и охраны здоровья детей;</a:t>
            </a:r>
          </a:p>
          <a:p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приобщение детей к физической культуре.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132638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601014"/>
          </a:xfrm>
        </p:spPr>
        <p:txBody>
          <a:bodyPr>
            <a:normAutofit fontScale="90000"/>
          </a:bodyPr>
          <a:lstStyle/>
          <a:p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Принципы к формированию программы:</a:t>
            </a:r>
            <a:r>
              <a:rPr lang="ru-RU" b="1" dirty="0"/>
              <a:t/>
            </a:r>
            <a:br>
              <a:rPr lang="ru-RU" b="1" dirty="0"/>
            </a:b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1326525"/>
            <a:ext cx="8596668" cy="4714838"/>
          </a:xfrm>
        </p:spPr>
        <p:txBody>
          <a:bodyPr>
            <a:normAutofit lnSpcReduction="10000"/>
          </a:bodyPr>
          <a:lstStyle/>
          <a:p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 развивающего образования, целью которого является развитие ребенка;</a:t>
            </a:r>
          </a:p>
          <a:p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 научной обоснованности и практической применимости (соответствует основным положениям возрастной психологии и дошкольной педагогики);</a:t>
            </a:r>
          </a:p>
          <a:p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принципа интеграции образовательных областей в соответствии с возрастными возможностями и особенностями воспитанников;</a:t>
            </a:r>
          </a:p>
          <a:p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комплексно-тематический принцип построения образовательного процесса;</a:t>
            </a:r>
          </a:p>
          <a:p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культуросообразности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Учитывает национальные ценности и традиции в образовании;</a:t>
            </a:r>
          </a:p>
          <a:p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программа соответствует критериям полноты, необходимости и достаточности (позволяет решать поставленные цели и задачи на необходимом и достаточном материале, максимально приближаясь к разумному «минимуму»);</a:t>
            </a:r>
          </a:p>
          <a:p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обеспечивает единство воспитательных, обучающих и развивающих целей и задач процесса образования детей дошкольного возраста, в ходе реализации которых формируются такие знания, умения и навыки, которые имеют непосредственное отношение к развитию дошкольников.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482076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670560"/>
          </a:xfrm>
        </p:spPr>
        <p:txBody>
          <a:bodyPr>
            <a:normAutofit fontScale="90000"/>
          </a:bodyPr>
          <a:lstStyle/>
          <a:p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Части программы, формируемой участниками образовательных отношений</a:t>
            </a:r>
            <a:r>
              <a:rPr lang="ru-RU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Принципы: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3" y="2259873"/>
            <a:ext cx="9577009" cy="4245429"/>
          </a:xfrm>
        </p:spPr>
        <p:txBody>
          <a:bodyPr>
            <a:normAutofit fontScale="85000" lnSpcReduction="10000"/>
          </a:bodyPr>
          <a:lstStyle/>
          <a:p>
            <a:pPr algn="just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 психологической комфортности: взаимоотношения между детьми и взрослыми строятся на основе доброжелательности, поддержки и взаимопомощи;</a:t>
            </a:r>
          </a:p>
          <a:p>
            <a:pPr algn="just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 деятельности: основной акцент делается на организацию самостоятельных детских открытий в процессе разнообразных видов деятельности и активности детей (в первую очередь – двигательной, а также игровой, коммуникативной; педагог выступает прежде всего как организатор образовательной деятельности;</a:t>
            </a:r>
          </a:p>
          <a:p>
            <a:pPr algn="just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 целостности: стратегия и тактика образовательной деятельности с детьми опирается на представление о целостной жизнедеятельности ребенка (у ребенка формируется целостное представление о мире, себе самом, своих физических возможностях, ценностях здорового образа жизни);</a:t>
            </a:r>
          </a:p>
          <a:p>
            <a:pPr algn="just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 минимакса: создаются условия для продвижения каждого ребенка по индивидуальной траектории физического развития и саморазвития – в своем темпе, на уровне своего возможного максимума;</a:t>
            </a:r>
          </a:p>
          <a:p>
            <a:pPr algn="just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 творчества: образовательная деятельность ориентирована на развитие творческих способностей каждого ребенка, приобретение им собственного опыта двигательной деятельности и активности;</a:t>
            </a:r>
          </a:p>
          <a:p>
            <a:pPr algn="just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 вариативности: детям предоставляются возможности выбора видов двигательной активности, участников совместной деятельности, материалов и атрибутов, способа действия и др.;</a:t>
            </a:r>
          </a:p>
          <a:p>
            <a:pPr algn="just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 непрерывности: обеспечивается преемственность в содержании, технологиях и методах между дошкольными и начальным общим образованием, определяется дальняя перспектива физического развития.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0697185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7176" y="272715"/>
            <a:ext cx="8596668" cy="89722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700" b="1" dirty="0">
                <a:solidFill>
                  <a:srgbClr val="C00000"/>
                </a:solidFill>
              </a:rPr>
              <a:t>Возрастные и индивидуальные особенности детей </a:t>
            </a:r>
            <a:r>
              <a:rPr lang="ru-RU" sz="2700" b="1" dirty="0" smtClean="0">
                <a:solidFill>
                  <a:srgbClr val="C00000"/>
                </a:solidFill>
              </a:rPr>
              <a:t>старшей </a:t>
            </a:r>
            <a:r>
              <a:rPr lang="ru-RU" sz="2700" b="1" dirty="0">
                <a:solidFill>
                  <a:srgbClr val="C00000"/>
                </a:solidFill>
              </a:rPr>
              <a:t>группы. 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05144" y="1194007"/>
            <a:ext cx="9278035" cy="5164428"/>
          </a:xfrm>
        </p:spPr>
        <p:txBody>
          <a:bodyPr>
            <a:normAutofit fontScale="85000" lnSpcReduction="10000"/>
          </a:bodyPr>
          <a:lstStyle/>
          <a:p>
            <a:pPr algn="just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Двигательная деятельность ребёнка становится всё более многообразной. Дети уже достаточно хорошо владеют основными движениями, им знакомы различные гимнастические упражнения, подвижные игры; начинается освоение разнообразных способов выполнения спортивных упражнений многих видов. Возрастают проявления самостоятельности, возникают творческие поиски новых способов действий, их комбинаций и вариантов. Начинают создаваться небольшие группки по интересу к тому или иному виду упражнений. На 6-м году жизни ребёнка его движения становятся всё более осознанными и носят преднамеренный характер. Развивается способность понимать задачу, поставленную воспитателем, самостоятельно выполнять указания педагога. Дети обращают внимание на особенности разучиваемых упражнений, пытаются выяснить, почему следует проделывать их так, а не иначе. Во время объяснения у ребёнка возникает мысленное представление о движении, его направлении, последовательности составных частей. Дети постепенно овладевают умением планировать свои практические и игровые действия, стремятся к их результативности. Оценка ребёнком движений, как своих, так и товарищей, приобретает более развёрнутый и обоснованный характер, что обусловливает большую её объективность. Стремясь к правильной оценке, дети начинают понимать связь между способом движения и полученным результатом. Дети начинают упражняться в движениях по своей инициативе, многократно повторять их без напоминаний, пытаясь освоить то, что не получается. При этом они довольно настойчиво преодолевают трудности. Растёт уровень физической подготовленности дошкольников, создаются прочные психологические и физиологические основания для повышения их работоспособности путём целенаправленного развития двигательных качеств. В результате регулярных занятий физической культурой, организованных воспитателем и самостоятельных, а также благодаря двигательной активности детей в повседневной жизни и играх повышается уровень развития их физических сил и возможностей, двигательных качеств и работоспособности. Для старших дошкольников характерно стремление к совершенствованию в двигательной деятельности.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4327036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188495"/>
            <a:ext cx="8596668" cy="433589"/>
          </a:xfrm>
        </p:spPr>
        <p:txBody>
          <a:bodyPr>
            <a:normAutofit fontScale="90000"/>
          </a:bodyPr>
          <a:lstStyle/>
          <a:p>
            <a:r>
              <a:rPr lang="ru-RU" sz="2700" b="1" dirty="0">
                <a:solidFill>
                  <a:srgbClr val="C00000"/>
                </a:solidFill>
              </a:rPr>
              <a:t>Планируемые результаты освоения программы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01396" y="691562"/>
            <a:ext cx="10454283" cy="5821250"/>
          </a:xfrm>
        </p:spPr>
        <p:txBody>
          <a:bodyPr>
            <a:normAutofit/>
          </a:bodyPr>
          <a:lstStyle/>
          <a:p>
            <a:pPr lvl="0"/>
            <a:r>
              <a:rPr lang="ru-RU" sz="1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Сохранение и укрепление физического и психического здоровья детей;</a:t>
            </a:r>
          </a:p>
          <a:p>
            <a:pPr lvl="0"/>
            <a:r>
              <a:rPr lang="ru-RU" sz="1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Воспитание культурно-гигиенических навыков;</a:t>
            </a:r>
          </a:p>
          <a:p>
            <a:pPr lvl="0"/>
            <a:r>
              <a:rPr lang="ru-RU" sz="19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Сформированность</a:t>
            </a:r>
            <a:r>
              <a:rPr lang="ru-RU" sz="1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начальных представлений о здоровом образе жизни;</a:t>
            </a:r>
          </a:p>
          <a:p>
            <a:pPr lvl="0"/>
            <a:r>
              <a:rPr lang="ru-RU" sz="1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физических качеств (скоростных, силовых, гибкости, выносливости и координации);</a:t>
            </a:r>
          </a:p>
          <a:p>
            <a:pPr lvl="0"/>
            <a:r>
              <a:rPr lang="ru-RU" sz="1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Накопление и обогащение двигательного опыта детей (овладение      основными движениями);</a:t>
            </a:r>
          </a:p>
          <a:p>
            <a:pPr lvl="0"/>
            <a:r>
              <a:rPr lang="ru-RU" sz="19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Сформированность</a:t>
            </a:r>
            <a:r>
              <a:rPr lang="ru-RU" sz="1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 воспитанников потребности в двигательной      активности и физическом совершенствовании</a:t>
            </a:r>
            <a:r>
              <a:rPr lang="ru-RU" sz="19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19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19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Обязательной </a:t>
            </a:r>
            <a:r>
              <a:rPr lang="ru-RU" sz="19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части программы</a:t>
            </a:r>
            <a:endParaRPr lang="ru-RU" sz="19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Специфика дошкольного детства (гибкость, пластичность развития ребенка, высокий разброс вариантов его развития, его непосредственность и непроизвольность) не позволяет требовать от ребенка дошкольного возраста достижения конкретных образовательных результатов и обусловливает необходимость определения результатов освоения образовательной программы в виде целевых ориентиров:</a:t>
            </a:r>
          </a:p>
          <a:p>
            <a:r>
              <a:rPr lang="ru-RU" sz="1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ребенок овладевает основными культурными средствами, способами деятельности, проявляет инициативу и самостоятельность в разных видах деятельности;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54373768"/>
      </p:ext>
    </p:extLst>
  </p:cSld>
  <p:clrMapOvr>
    <a:masterClrMapping/>
  </p:clrMapOvr>
</p:sld>
</file>

<file path=ppt/theme/theme1.xml><?xml version="1.0" encoding="utf-8"?>
<a:theme xmlns:a="http://schemas.openxmlformats.org/drawingml/2006/main" name="Аспект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Facet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227</TotalTime>
  <Words>4386</Words>
  <Application>Microsoft Office PowerPoint</Application>
  <PresentationFormat>Широкоэкранный</PresentationFormat>
  <Paragraphs>210</Paragraphs>
  <Slides>22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8" baseType="lpstr">
      <vt:lpstr>Arial</vt:lpstr>
      <vt:lpstr>Calibri</vt:lpstr>
      <vt:lpstr>Times New Roman</vt:lpstr>
      <vt:lpstr>Trebuchet MS</vt:lpstr>
      <vt:lpstr>Wingdings 3</vt:lpstr>
      <vt:lpstr>Аспект</vt:lpstr>
      <vt:lpstr>Краткая презентация к рабочей программе по  «физической культуре»  старшей группы 2022-2023                                    Инструктор по ФК:                                                Бердюгина О.М.</vt:lpstr>
      <vt:lpstr>Презентация PowerPoint</vt:lpstr>
      <vt:lpstr> Рабочая программа по физической культуре составлена в соответствии с нормативно-правовыми документами, регламентирующими деятельность ДОУ: Приказ Министерства образования и науки Российской Федерации (Минобрнауки России) от 30 августа 2013 г. N 1014 г. "Об утверждении Порядка организации и осуществления образовательной деятельности по основным общеобразовательным программам - образовательным программам дошкольного образования"; -Федеральный закон от 29 декабря 2012 г. N 273-ФЗ "Об образовании в Российской Федерации"; -Постановление Главного государственного санитарного врача СанПиНом 2.4.3648-20 "Санитарно-эпидемиологические требования к устройству, содержанию и организации режима работы дошкольных образовательных организаций».                          </vt:lpstr>
      <vt:lpstr>Цель программы:</vt:lpstr>
      <vt:lpstr>Задачи парциальной программы «Малыши крепыши»  (О.В. Бережнова, В.В. Бойко)» </vt:lpstr>
      <vt:lpstr>Принципы к формированию программы: </vt:lpstr>
      <vt:lpstr>Части программы, формируемой участниками образовательных отношений Принципы:</vt:lpstr>
      <vt:lpstr>Возрастные и индивидуальные особенности детей старшей группы.  </vt:lpstr>
      <vt:lpstr>Планируемые результаты освоения программы </vt:lpstr>
      <vt:lpstr>Презентация PowerPoint</vt:lpstr>
      <vt:lpstr>Задачи и содержание работы по  физическому развитию в старшей  группе (от 5-6) </vt:lpstr>
      <vt:lpstr>Презентация PowerPoint</vt:lpstr>
      <vt:lpstr>Подвижные игры.</vt:lpstr>
      <vt:lpstr>Примерный перечень основных движений, спортивных игр и упражнений </vt:lpstr>
      <vt:lpstr>Презентация PowerPoint</vt:lpstr>
      <vt:lpstr>Презентация PowerPoint</vt:lpstr>
      <vt:lpstr>Презентация PowerPoint</vt:lpstr>
      <vt:lpstr>Презентация PowerPoint</vt:lpstr>
      <vt:lpstr>Особенности взаимодействия педагогического коллектива с семьями воспитанников </vt:lpstr>
      <vt:lpstr>Обеспечение методическими материалами и средствами обучения и воспитания </vt:lpstr>
      <vt:lpstr>                      Материально техническое обеспечение программы Физическое развитие.     Центр:  «Крепыши».  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Краткая презентация к рабочей программе</dc:title>
  <dc:creator>User</dc:creator>
  <cp:lastModifiedBy>User</cp:lastModifiedBy>
  <cp:revision>42</cp:revision>
  <dcterms:created xsi:type="dcterms:W3CDTF">2021-05-23T10:30:15Z</dcterms:created>
  <dcterms:modified xsi:type="dcterms:W3CDTF">2022-10-19T09:46:48Z</dcterms:modified>
</cp:coreProperties>
</file>