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85" r:id="rId5"/>
    <p:sldId id="287" r:id="rId6"/>
    <p:sldId id="288" r:id="rId7"/>
    <p:sldId id="308" r:id="rId8"/>
    <p:sldId id="291" r:id="rId9"/>
    <p:sldId id="292" r:id="rId10"/>
    <p:sldId id="306" r:id="rId11"/>
    <p:sldId id="294" r:id="rId12"/>
    <p:sldId id="297" r:id="rId13"/>
    <p:sldId id="298" r:id="rId14"/>
    <p:sldId id="307" r:id="rId15"/>
    <p:sldId id="302" r:id="rId16"/>
    <p:sldId id="303" r:id="rId17"/>
    <p:sldId id="304" r:id="rId18"/>
    <p:sldId id="305" r:id="rId19"/>
    <p:sldId id="295" r:id="rId20"/>
    <p:sldId id="299" r:id="rId21"/>
    <p:sldId id="283" r:id="rId22"/>
    <p:sldId id="28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0575" y="4755848"/>
            <a:ext cx="7766936" cy="782068"/>
          </a:xfrm>
        </p:spPr>
        <p:txBody>
          <a:bodyPr/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Краткая презентация к рабочей программе по </a:t>
            </a:r>
            <a:br>
              <a:rPr lang="ru-RU" sz="3600" dirty="0" smtClean="0"/>
            </a:br>
            <a:r>
              <a:rPr lang="ru-RU" sz="3600" dirty="0" smtClean="0"/>
              <a:t>«физической культуре»</a:t>
            </a:r>
            <a:br>
              <a:rPr lang="ru-RU" sz="3600" dirty="0" smtClean="0"/>
            </a:br>
            <a:r>
              <a:rPr lang="ru-RU" sz="3600" dirty="0"/>
              <a:t>2</a:t>
            </a:r>
            <a:r>
              <a:rPr lang="ru-RU" sz="3600" dirty="0" smtClean="0"/>
              <a:t> младшей группы</a:t>
            </a:r>
            <a:r>
              <a:rPr lang="ru-RU" sz="3600" smtClean="0"/>
              <a:t/>
            </a:r>
            <a:br>
              <a:rPr lang="ru-RU" sz="3600" smtClean="0"/>
            </a:br>
            <a:r>
              <a:rPr lang="ru-RU" sz="3600" smtClean="0"/>
              <a:t>2022-2023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                            </a:t>
            </a:r>
            <a:r>
              <a:rPr lang="ru-RU" sz="2400" dirty="0" smtClean="0"/>
              <a:t>Инструктор по ФК:</a:t>
            </a:r>
            <a:br>
              <a:rPr lang="ru-RU" sz="2400" dirty="0" smtClean="0"/>
            </a:br>
            <a:r>
              <a:rPr lang="ru-RU" sz="2400" dirty="0"/>
              <a:t> </a:t>
            </a:r>
            <a:r>
              <a:rPr lang="ru-RU" sz="2400" dirty="0" smtClean="0"/>
              <a:t>                                              </a:t>
            </a:r>
            <a:r>
              <a:rPr lang="ru-RU" sz="2400" dirty="0" err="1" smtClean="0"/>
              <a:t>Бердюгина</a:t>
            </a:r>
            <a:r>
              <a:rPr lang="ru-RU" sz="2400" dirty="0" smtClean="0"/>
              <a:t> О.М.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8141" y="180304"/>
            <a:ext cx="7766936" cy="1133341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образовательное учреждение </a:t>
            </a:r>
          </a:p>
          <a:p>
            <a:pPr algn="ctr"/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Чернокоровская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СОШ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общеразвивающей направленности</a:t>
            </a:r>
          </a:p>
          <a:p>
            <a:pPr algn="ctr"/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037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2648" y="775926"/>
            <a:ext cx="8596668" cy="5860005"/>
          </a:xfrm>
        </p:spPr>
        <p:txBody>
          <a:bodyPr>
            <a:normAutofit fontScale="62500" lnSpcReduction="20000"/>
          </a:bodyPr>
          <a:lstStyle/>
          <a:p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сотрудничать и выполнять как лидерские, так и исполнительские функции в совместной музыкальной деятельности;</a:t>
            </a:r>
          </a:p>
          <a:p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обладает развитым воображением, которое реализуется в разных видах физкультурной деятельности, и прежде всего в спортивных играх;</a:t>
            </a:r>
          </a:p>
          <a:p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владеет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разными формами и видами игр, различает условную и реальную ситуации; </a:t>
            </a:r>
          </a:p>
          <a:p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умеет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подчиняться разным правилам и социальным нормам, умеет распознавать различные ситуации и адекватно их оценивать;</a:t>
            </a:r>
          </a:p>
          <a:p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повышается способности к предварительному программированию как пространственных, так и временных параметров движений; после выполнения движений ребенок способен самостоятельно подключиться к анализу полученных результатов.</a:t>
            </a:r>
          </a:p>
          <a:p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развита крупная и мелкая моторика; </a:t>
            </a:r>
          </a:p>
          <a:p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соответствующих условиях может быстро достигать высокого результата в точности выполнения сложных движений;</a:t>
            </a:r>
          </a:p>
          <a:p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проявляет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начатое дело;</a:t>
            </a:r>
          </a:p>
          <a:p>
            <a:r>
              <a:rPr lang="ru-R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проявляет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уважение к старшим и заботу о младших.</a:t>
            </a:r>
          </a:p>
          <a:p>
            <a:r>
              <a:rPr lang="ru-RU" sz="29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0805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429" y="236621"/>
            <a:ext cx="8596668" cy="845713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Планируемые результаты освоения парциальных </a:t>
            </a:r>
            <a:r>
              <a:rPr lang="ru-RU" sz="2700" b="1" dirty="0" smtClean="0">
                <a:solidFill>
                  <a:srgbClr val="C00000"/>
                </a:solidFill>
              </a:rPr>
              <a:t>программ</a:t>
            </a:r>
            <a:br>
              <a:rPr lang="ru-RU" sz="2700" b="1" dirty="0" smtClean="0">
                <a:solidFill>
                  <a:srgbClr val="C00000"/>
                </a:solidFill>
              </a:rPr>
            </a:br>
            <a:r>
              <a:rPr 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Парциальная 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«Малыши-крепыши»</a:t>
            </a:r>
            <a:b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C00000"/>
                </a:solidFill>
              </a:rPr>
              <a:t/>
            </a:r>
            <a:br>
              <a:rPr lang="ru-RU" sz="2700" b="1" dirty="0" smtClean="0">
                <a:solidFill>
                  <a:srgbClr val="C0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9731" y="1619794"/>
            <a:ext cx="8596668" cy="443209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представление о ценностях здоровья;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 сформировано желание вести здоровый образ жизни;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о том, что утренняя зарядка, игры, физические упражнения вызывают хорошее настроение; с помощью сна восстанавливаются силы;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 с упражнениями, укрепляющими различные органы и системы организма, имеет представление о необходимости закаливания;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наблюдается повышение выносливости к осуществлению динамической работы.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865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398" y="272715"/>
            <a:ext cx="8596668" cy="7555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</a:rPr>
              <a:t>Задачи и содержание работы по  физическому развитию </a:t>
            </a:r>
            <a:r>
              <a:rPr lang="ru-RU" sz="2700" b="1" dirty="0" smtClean="0">
                <a:solidFill>
                  <a:srgbClr val="C00000"/>
                </a:solidFill>
              </a:rPr>
              <a:t>во второй </a:t>
            </a:r>
            <a:r>
              <a:rPr lang="ru-RU" sz="2700" b="1" dirty="0">
                <a:solidFill>
                  <a:srgbClr val="C00000"/>
                </a:solidFill>
              </a:rPr>
              <a:t>младшей  </a:t>
            </a:r>
            <a:r>
              <a:rPr lang="ru-RU" sz="2700" b="1" dirty="0" smtClean="0">
                <a:solidFill>
                  <a:srgbClr val="C00000"/>
                </a:solidFill>
              </a:rPr>
              <a:t>группе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3271" y="1119277"/>
            <a:ext cx="8596668" cy="4573170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pPr>
              <a:buNone/>
            </a:pPr>
            <a:r>
              <a:rPr lang="ru-RU" sz="19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начальных представлений о здоровом образе жизни.</a:t>
            </a:r>
            <a:endParaRPr lang="ru-RU" sz="1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различать и называть органы чувств (глаза, рот, нос, уши), дать представление об их роли в организме и о том, как их беречь и ухаживать за ними.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Дать представление о полезной и вредной пище; об овощах и фруктах, молочных  продуктах, полезных для здоровья человека.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Формировать представление о том, что утренняя зарядка, игры, физические упражнения вызывают хорошее настроение; с помощью сна восстанавливаются силы.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Познакомить детей с упражнениями, укрепляющими различные органы и системы организма. Дать представление о необходимости закаливания.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Дать представление о ценности здоровья; формировать желание вести здоровый образ жизни.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Формировать умение сообщать о своем самочувствии взрослым, осознавать необходимость лечения.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Формировать потребность в соблюдении навыков гигиены и опрятности в повседневной жизни.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8693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5818" y="370426"/>
            <a:ext cx="10034161" cy="66871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Задачи </a:t>
            </a:r>
            <a:r>
              <a:rPr lang="ru-RU" sz="24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по физической культуре:</a:t>
            </a:r>
            <a:endParaRPr lang="ru-RU" sz="24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развивать разнообразные вид движений. Учить детей ходить и бегать свободно, не шаркая ногами, не опуская голов, сохраняя перекрестную координацию движений рук и ног. Приучать действовать совместно. Учить строиться в колонну по одному, шеренгу, круг, находить свое место при построениях.	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Учить энергично  отталкиваться двумя ногами и правильно приземляться в прыжках с высоты, на месте и с продвижением вперед;  принимать правильное исходное положение в прыжках в длину и высоту с места; в метании мешочков с песком, мячей.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Закреплять умение энергично отталкивать мячи при катании, бросании. Продолжать учить ловить мячи при катании, бросании. Продолжать учить ловить мяч двумя руками одновременно.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Обучать хвату за перекладину во время лазанья. Закреплять умение ползать.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Учить сохранять правильную осанку в положениях сидя, стоя в движении, при выполнении упражнений в равновесии.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Учить кататься на санках, садиться на трехколесный велосипед, кататься на нем и слезать с него.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Учить детей надевать и снимать лыжи, ходить на них, ставить лыжи на место.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Учить реагировать на сигналы «беги», «лови», «стой», и др.; выполнять правила в подвижных играх.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Развивать самостоятельность и творчество при выполнении физических упражнений, в подвижных играх.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2399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Подвижные игры.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89880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активность и творчество детей в процессе двигательной деятельности. Организовать игры с правилами.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Поощрять самостоятельные игры с велосипедами, мячами, шарами.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навыки лазанья, ползания; ловкость, выразительность и красоту движений. Вводить в игры более сложные правила со сменой видов движений.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у детей умение соблюдать элементарные правила, согласовывать движения, ориентироваться в пространстве.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3807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366" y="272716"/>
            <a:ext cx="8596668" cy="768439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Примерный перечень основных движений, спортивных игр и упражнений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9365" y="1057750"/>
            <a:ext cx="9693888" cy="539117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19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движения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Ходьба.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Ходьба обычная, на носках, с высоким подниманием колена, в колонне по одному, по два (парами); в разных направлениях: по прямой, по кругу, змейкой (между предметами), врассыпную. Ходьба с выполнением заданий (с остановкой, приседанием, поворотом).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в равновесии. 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Ходьба по прямой дорожке (ширина 15-20см., длина 2 – 2,5м.), по доске, гимнастической скамейке, бревну, приставляя пятку одной ноги к носку другой; ходьба по ребристой доске, с перешагиванием через предметы, рейки, по лестнице, положенной на пол. Ходьба по наклонной доске  (высота  30-35см.). Медленное кружение в обе стороны.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Бег.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Бег обычный, на носках (подгруппами и всей группой), с одного края площадки на другой, в колонне по одному, в разных направлениях: по прямой, извилистой дорожкам (ширина 25-50 см., длина 5-6 м.), по кругу, змейкой, врассыпную; бег с выполнением заданий (останавливаться, убегать от догоняющего, догонять убегающего, бежать по сигналу в указанное место), бег с изменением темпа (в медленном темпе в течение 50-60 секунд, в быстром темпе на расстояние 10м.).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Катание, бросание, ловля, метание.  </a:t>
            </a:r>
            <a:endParaRPr lang="ru-RU" sz="1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Катание мяча (шарика) друг, другу, между предметами, в воротца (ширина 50-60 см.). Метание на дальность правой и левой рукой (к концу года на расстояние 2,5 -5м.), в горизонтальную цель двумя руками снизу, от груди, правой и левой рукой (расстояние 1,5-2м.), в вертикальную цель (высота центра мишени 1,2 м.) правой и левой рукой (расстояние 1-1,5м.). Ловля мяча, брошенного воспитателем (расстояние 70-100см.). Бросание мяча вверх, вниз, об пол (землю), ловля его (2-3 раза подряд).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74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5818" y="782549"/>
            <a:ext cx="9278035" cy="5721282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Ползание, лазанье.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Ползание на четвереньках по прямой (расстояние 6 м), между предметами, вокруг них;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подлезание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 препятствие (высота 50см.), не касаясь руками пола;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пролезание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обруч;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перелезание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бревно. Лазанье по лесенке-стремянке, гимнастической стенке (высота 1,5м.).  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Прыжки.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Прыжки  на двух ногах на месте, с продвижением вперед (расстояние 2-3м.), из кружка в кружок, вокруг предметов, между ними, прыжки с высоты 15-20 см., вверх с места, доставая предмет, подвешенный выше поднятой руки ребенка; через линию, шнур, через 4-6 линий (поочередно через каждую); через предметы (высота 5см.); в длину с места через две линии (расстояние между ними 25-30 см.); в длину с места на расстояние не менее 40 см.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Групповые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с переходами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Построение в колонну по одному, в шеренгу, в круг; перестроение в колонну по два, врассыпную; размыкание и смыкание обычным шагом; повороты на месте направо, налево переступанием.  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Ритмическая гимнастика.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Выполнение разученных ранее общеразвивающих упражнений и цикличных движений под музыку.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160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596" y="235367"/>
            <a:ext cx="9628814" cy="662263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100" b="1" dirty="0">
                <a:solidFill>
                  <a:srgbClr val="C00000"/>
                </a:solidFill>
                <a:latin typeface="+mj-lt"/>
              </a:rPr>
              <a:t>Общеразвивающие упражнения</a:t>
            </a:r>
            <a:endParaRPr lang="ru-RU" sz="3100" dirty="0">
              <a:solidFill>
                <a:srgbClr val="C00000"/>
              </a:solidFill>
              <a:latin typeface="+mj-lt"/>
            </a:endParaRPr>
          </a:p>
          <a:p>
            <a:r>
              <a:rPr lang="ru-RU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для кистей рук</a:t>
            </a:r>
            <a:r>
              <a:rPr lang="ru-RU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развития и укрепления мышц плечевого пояса.</a:t>
            </a:r>
            <a:r>
              <a:rPr lang="ru-RU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Поднимать и опускать прямые руки вперед, вверх, в стороны (одновременно, поочередно). Перекладывать предметы из одной руки в другую перед собой, за спиной, над головой. Хлопать в ладоши перед собой и отводить руки за спину. Вытягивать руки вперед, в стороны, поворачивать их ладонями вверх, поднимать и опускать кисти, шевелить пальцами. </a:t>
            </a:r>
          </a:p>
          <a:p>
            <a:r>
              <a:rPr lang="ru-RU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для развития и укрепления мышц спины и гибкости позвоночника.</a:t>
            </a:r>
            <a:r>
              <a:rPr lang="ru-RU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Передавать мяч друг другу над головой вперед-назад, с поворотом в стороны (вправо-влево). Из исходного положения сидя: поворачиваться (положить предмет позади себя, повернуться и взять его), наклониться, подтянуть ноги к себе, обхватив колени руками. Из исходного положения лежа на спине: одновременно поднимать и опускать ноги, двигать ногами, как при езде на велосипеде. Из исходного положения лежа на животе: сгибать и разгибать ноги (поочередно и вместе), поворачиваться со спины на живот и обратно; прогибаться, приподнимая плечи, разводя руки в стороны.</a:t>
            </a:r>
          </a:p>
          <a:p>
            <a:r>
              <a:rPr lang="ru-RU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Упражнения для развития и укрепления мышц брюшного пресса и ног. </a:t>
            </a:r>
            <a:endParaRPr lang="ru-RU" sz="2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Подниматься на носки; поочередно ставить ногу на носок вперед, назад, в сторону. Приседать, держась за опору и без нее; приседать, вынося руки вперед; приседать, обхватывая колени руками и наклоняя голову. Поочередно поднимать и опускать ноги, согнутые в коленях. Сидя захватывать пальцами ног мешочки с песком. Ходить по палке, валику (диаметр 6-8см.) приставным шагом, опираясь на них серединой ступни.</a:t>
            </a:r>
          </a:p>
          <a:p>
            <a:r>
              <a:rPr lang="ru-RU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Спортивные  игры и упражнения</a:t>
            </a:r>
            <a:r>
              <a:rPr lang="ru-RU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Катание на санках. </a:t>
            </a:r>
            <a:r>
              <a:rPr lang="ru-RU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Катать на санках друг друга; кататься с невысокой горки.</a:t>
            </a:r>
          </a:p>
          <a:p>
            <a:r>
              <a:rPr lang="ru-RU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Скольжение.</a:t>
            </a:r>
            <a:r>
              <a:rPr lang="ru-RU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Скользить по ледяным дорожкам с поддержки взрослых.</a:t>
            </a:r>
          </a:p>
          <a:p>
            <a:r>
              <a:rPr lang="ru-RU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Ходьба на лыжах.</a:t>
            </a:r>
            <a:r>
              <a:rPr lang="ru-RU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Ходить по ровной лыжне ступающим и скользящим шагом; делать повороты на лыжах переступанием. </a:t>
            </a:r>
          </a:p>
          <a:p>
            <a:r>
              <a:rPr lang="ru-RU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Катание на велосипеде.</a:t>
            </a:r>
            <a:r>
              <a:rPr lang="ru-RU" sz="2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Кататься на трехколесном велосипеде по прямой, по кругу, с поворотами направо, налево. </a:t>
            </a:r>
            <a:r>
              <a:rPr lang="ru-RU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323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151" y="473456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  <a:latin typeface="+mj-lt"/>
              </a:rPr>
              <a:t>Подвижные игры</a:t>
            </a:r>
            <a:r>
              <a:rPr lang="ru-RU" sz="2400" dirty="0">
                <a:solidFill>
                  <a:srgbClr val="C00000"/>
                </a:solidFill>
                <a:latin typeface="+mj-lt"/>
              </a:rPr>
              <a:t> </a:t>
            </a:r>
          </a:p>
          <a:p>
            <a:r>
              <a:rPr lang="ru-RU" sz="1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бегом.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«Бегите ко мне!», «Птички и птенчики», «Мыши и кот», «Бегите к флажку!», «Найди свой цвет», «Трамвай», «Поезд», «Лохматый пес», «Птички в гнездышках». </a:t>
            </a:r>
          </a:p>
          <a:p>
            <a:r>
              <a:rPr lang="ru-RU" sz="1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прыжками.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«По ровненькой дорожке», «Поймай комара», «Воробышки и кот», «С кочки на кочку». </a:t>
            </a:r>
          </a:p>
          <a:p>
            <a:r>
              <a:rPr lang="ru-RU" sz="1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ползанием и лазаньем. 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«Наседка и цыплята», «Мыши в кладовой», «Кролики». </a:t>
            </a:r>
          </a:p>
          <a:p>
            <a:r>
              <a:rPr lang="ru-RU" sz="1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бросанием и ловлей.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«Кто бросит дальше мешочек», «Попади в круг», «Сбей кеглю», 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Береги предмет». </a:t>
            </a:r>
          </a:p>
          <a:p>
            <a:r>
              <a:rPr lang="ru-RU" sz="1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ориентировку в пространстве, на внимание.</a:t>
            </a:r>
            <a:r>
              <a:rPr lang="ru-RU" sz="1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«Найди свое место», «Угадай, кто и где кричит», «Найди, что спрятано».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7970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456" y="279664"/>
            <a:ext cx="8596668" cy="742681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Особенности взаимодействия педагогического коллектива с семьями воспитанников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13614"/>
            <a:ext cx="9020458" cy="4884155"/>
          </a:xfrm>
        </p:spPr>
        <p:txBody>
          <a:bodyPr>
            <a:normAutofit/>
          </a:bodyPr>
          <a:lstStyle/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отношения педагогов и родителей к различным вопросам воспитания, обучения, развития детей, условий организации разнообразной деятельности в организации и семье;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педагогов и родителей с лучшим опытом воспитания детей в дошкольной образовательной организации и семье, а также с трудностями, возникающими в семейном и общественном воспитании дошкольников;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условия для разнообразного по содержанию и формам сотрудничества, способствующего развитию конструктивного взаимодействия педагогов и родителей с детьми;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привлечь семьи воспитанников к участию в совместных мероприятиях различного уровня;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поощрять родителей за внимательное отношение к разнообразным стремлениям и потребностям ребенка и создание необходимых условий для их удовлетворения в семьей.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701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4455" y="640882"/>
            <a:ext cx="8596668" cy="3880773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разработана на основе общеобразовательной программы дошкольного образования на основе примерной основной общеобразовательной программы дошкольного образования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РОЖДЕНИЯ ДО ШКОЛЫ. Примерная основная общеобразовательная программа дошкольного образования/Под ред. Н.Е.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Вераксы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Т.С.Комаровой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М.А.Васильевой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в соответствии с Федеральными государственным образовательным стандартом к структуре основной общеобразовательной программы дошкольного образования для детей дошкольного возраста. Рабочая программа ориентирована на использование учебно-методического комплекта: Л.И.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Пензулаева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«Физическая культура в детском саду: Младшая группа. –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М.:Мозаика-Синтез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2014».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программы, формируемой участниками образовательных отношений реализуется с учётом парциальной программы физического развития детей дошкольного возраста «Малыши крепыши» (О.В.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Бережнова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В.В. Бойко).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47904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429" y="320842"/>
            <a:ext cx="8596668" cy="819955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Обеспечение методическими материалами и средствами обучения и воспитания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486" y="1529524"/>
            <a:ext cx="8596668" cy="4703851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1.Аверина И.Е. – Физкультурные минутки и динамические паузы в дошкольных образовательных учреждениях: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пособие / И.Е. Аверина. – 3-е изд. – М.: Айрис-пресс, 2007. – 144 с.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Бережнова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О.В., В.В. Бойко Физическое развитие детей 3-7 лет «Малыши-крепыши», 2016-135с.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Пензулаева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Л.И. Физическая культура в детском саду.   Младшая группа 20014 – 112с.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4.Э.Я.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Степаненкова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Сборник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игр. Для занятий с детьми 2-7 лет. – 2-е изд.,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 доп.  – М.:МОЗАИКА – СИНТЕЗ, 2021. – 168 с.</a:t>
            </a:r>
          </a:p>
          <a:p>
            <a:pPr>
              <a:buNone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136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272" y="215011"/>
            <a:ext cx="11720728" cy="595766"/>
          </a:xfrm>
        </p:spPr>
        <p:txBody>
          <a:bodyPr>
            <a:normAutofit fontScale="90000"/>
          </a:bodyPr>
          <a:lstStyle/>
          <a:p>
            <a:pPr lvl="0" indent="354013" defTabSz="914400" eaLnBrk="0" fontAlgn="base" hangingPunct="0">
              <a:spcAft>
                <a:spcPct val="0"/>
              </a:spcAft>
              <a:tabLst>
                <a:tab pos="-114300" algn="l"/>
              </a:tabLst>
            </a:pPr>
            <a:r>
              <a:rPr lang="ru-RU" sz="2700" dirty="0" smtClean="0">
                <a:solidFill>
                  <a:srgbClr val="FF0000"/>
                </a:solidFill>
              </a:rPr>
              <a:t>                      </a:t>
            </a:r>
            <a:r>
              <a:rPr lang="ru-RU" sz="27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Материально техническое </a:t>
            </a:r>
            <a:r>
              <a:rPr lang="ru-RU" sz="2700" b="1" dirty="0">
                <a:solidFill>
                  <a:srgbClr val="C00000"/>
                </a:solidFill>
                <a:cs typeface="Times New Roman" panose="02020603050405020304" pitchFamily="18" charset="0"/>
              </a:rPr>
              <a:t>обеспечение </a:t>
            </a:r>
            <a:r>
              <a:rPr lang="ru-RU" sz="27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программы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altLang="ru-RU" sz="2700" b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Физическое </a:t>
            </a:r>
            <a:r>
              <a:rPr lang="ru-RU" altLang="ru-RU" sz="27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развитие.</a:t>
            </a:r>
            <a:r>
              <a:rPr lang="ru-RU" altLang="ru-RU" sz="2700" dirty="0">
                <a:solidFill>
                  <a:srgbClr val="C00000"/>
                </a:solidFill>
                <a:latin typeface="Arial" panose="020B0604020202020204" pitchFamily="34" charset="0"/>
              </a:rPr>
              <a:t/>
            </a:r>
            <a:br>
              <a:rPr lang="ru-RU" altLang="ru-RU" sz="2700" dirty="0">
                <a:solidFill>
                  <a:srgbClr val="C00000"/>
                </a:solidFill>
                <a:latin typeface="Arial" panose="020B0604020202020204" pitchFamily="34" charset="0"/>
              </a:rPr>
            </a:br>
            <a:r>
              <a:rPr lang="ru-RU" altLang="ru-RU" sz="2700" dirty="0" smtClean="0">
                <a:solidFill>
                  <a:srgbClr val="C00000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700" dirty="0" smtClean="0">
                <a:solidFill>
                  <a:srgbClr val="C0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Центр:  «</a:t>
            </a:r>
            <a:r>
              <a:rPr lang="ru-RU" altLang="ru-RU" sz="2700" dirty="0" err="1">
                <a:solidFill>
                  <a:srgbClr val="C0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Здоровячок</a:t>
            </a:r>
            <a:r>
              <a:rPr lang="ru-RU" altLang="ru-RU" sz="2700" dirty="0">
                <a:solidFill>
                  <a:srgbClr val="C0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».</a:t>
            </a:r>
            <a:r>
              <a:rPr lang="ru-RU" altLang="ru-RU" sz="32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altLang="ru-RU" sz="32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ru-RU" altLang="ru-RU" sz="48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altLang="ru-RU" sz="4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116579"/>
              </p:ext>
            </p:extLst>
          </p:nvPr>
        </p:nvGraphicFramePr>
        <p:xfrm>
          <a:off x="471273" y="1634491"/>
          <a:ext cx="4590297" cy="51746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0237">
                  <a:extLst>
                    <a:ext uri="{9D8B030D-6E8A-4147-A177-3AD203B41FA5}">
                      <a16:colId xmlns:a16="http://schemas.microsoft.com/office/drawing/2014/main" val="3473430531"/>
                    </a:ext>
                  </a:extLst>
                </a:gridCol>
                <a:gridCol w="1580060">
                  <a:extLst>
                    <a:ext uri="{9D8B030D-6E8A-4147-A177-3AD203B41FA5}">
                      <a16:colId xmlns:a16="http://schemas.microsoft.com/office/drawing/2014/main" val="4026221387"/>
                    </a:ext>
                  </a:extLst>
                </a:gridCol>
              </a:tblGrid>
              <a:tr h="5174651"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Мячи резиновые: большие, средние, маленькие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Мячи надувные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Гимнастические палки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Скакалки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Кегли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Обручи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Цветные флажки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Цветные  ленты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Гантели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Мешочки с песком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Коврики гимнастические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Городки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Клюшки, шайба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Бадминтон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Мягкие модули  (кубики и т.д.)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11/11/13шт.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14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37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12 (пар)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15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(пара)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11шт.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722329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593063"/>
              </p:ext>
            </p:extLst>
          </p:nvPr>
        </p:nvGraphicFramePr>
        <p:xfrm>
          <a:off x="5490424" y="1634491"/>
          <a:ext cx="6003054" cy="5174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6698">
                  <a:extLst>
                    <a:ext uri="{9D8B030D-6E8A-4147-A177-3AD203B41FA5}">
                      <a16:colId xmlns:a16="http://schemas.microsoft.com/office/drawing/2014/main" val="663630038"/>
                    </a:ext>
                  </a:extLst>
                </a:gridCol>
                <a:gridCol w="2066356">
                  <a:extLst>
                    <a:ext uri="{9D8B030D-6E8A-4147-A177-3AD203B41FA5}">
                      <a16:colId xmlns:a16="http://schemas.microsoft.com/office/drawing/2014/main" val="656199288"/>
                    </a:ext>
                  </a:extLst>
                </a:gridCol>
              </a:tblGrid>
              <a:tr h="5174650"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Гимнастический мат, гимнастические палки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Гимнастические скамейки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Стенка гимнастическая  (деревянная)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Конус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Дуга для </a:t>
                      </a:r>
                      <a:r>
                        <a:rPr lang="ru-RU" sz="1100" dirty="0" err="1">
                          <a:effectLst/>
                        </a:rPr>
                        <a:t>подлезания</a:t>
                      </a:r>
                      <a:endParaRPr lang="ru-RU" sz="1100" dirty="0">
                        <a:effectLst/>
                      </a:endParaRP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Санки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Велосипед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Канат, Шнуры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Самокаты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Лыжи, лыжные палки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Теннисные ракетки, мяч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Сетка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Кольцо баскетбольное Щит для метания,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Набивные мячи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Баскетбольные мячи, Волейбольные мячи, </a:t>
                      </a:r>
                      <a:r>
                        <a:rPr lang="ru-RU" sz="1100" dirty="0" smtClean="0">
                          <a:effectLst/>
                        </a:rPr>
                        <a:t>Футбольные </a:t>
                      </a:r>
                      <a:r>
                        <a:rPr lang="ru-RU" sz="1100" dirty="0">
                          <a:effectLst/>
                        </a:rPr>
                        <a:t>мячи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Стойки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Газовые кольца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Рукава для эстафеты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Напольное бревно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61" marR="65561" marT="0" marB="0"/>
                </a:tc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11/2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5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1/2 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11(пар)/11 (пар)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2/2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11/12/5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 шт.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61" marR="65561" marT="0" marB="0"/>
                </a:tc>
                <a:extLst>
                  <a:ext uri="{0D108BD9-81ED-4DB2-BD59-A6C34878D82A}">
                    <a16:rowId xmlns:a16="http://schemas.microsoft.com/office/drawing/2014/main" val="1768120679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726882" y="1037968"/>
            <a:ext cx="25285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Спортивный зал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245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237565" y="1310767"/>
            <a:ext cx="8596668" cy="3880773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  <a:scene3d>
            <a:camera prst="perspectiveBelow"/>
            <a:lightRig rig="threePt" dir="t"/>
          </a:scene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8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Спасибо</a:t>
            </a:r>
            <a:r>
              <a:rPr lang="ru-RU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48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 внимание</a:t>
            </a:r>
            <a:endParaRPr lang="ru-RU" sz="48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516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1824" y="609600"/>
            <a:ext cx="8192177" cy="5765442"/>
          </a:xfrm>
        </p:spPr>
        <p:txBody>
          <a:bodyPr>
            <a:normAutofit/>
          </a:bodyPr>
          <a:lstStyle/>
          <a:p>
            <a:r>
              <a:rPr lang="ru-RU" sz="2700" dirty="0" smtClean="0">
                <a:solidFill>
                  <a:srgbClr val="C00000"/>
                </a:solidFill>
              </a:rPr>
              <a:t> </a:t>
            </a:r>
            <a:r>
              <a:rPr lang="ru-RU" sz="2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</a:t>
            </a:r>
            <a:r>
              <a:rPr lang="ru-RU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физической культуре составлена в соответствии с нормативно-правовыми документами, регламентирующими деятельность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ДОУ: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России) от 30 августа 2013 г. N 1014 г.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образования";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-Федеральный закон от 29 декабря 2012 г. N 273-ФЗ "Об образовании в Российской Федерации";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-Постановление Главного государственного санитарного врача СанПиНом 2.4.3648-20 "Санитарно-эпидемиологические требования к устройству, содержанию и организации режима работы дошкольных образовательных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организаций».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79208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Цель программы: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8089" y="1104521"/>
            <a:ext cx="9226858" cy="486520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целостной системы с активным взаимодействием всех участников педагогического процесса, обеспечивающей оптимальные условия для перехода на новый, более высокий уровень работы   по   физическому развитию   детей, формированию у них физических способностей и качеств с учетом их психофизического развития, индивидуальных возможностей и склонностей, обеспечивающей охрану и укрепление здоровья, формирование основ   здорового образа жизни. 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достижения цели программы первостепенное значение имеет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следующих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задач: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физических качеств — скоростных, силовых, гибкости, выносливости, координации;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обогащение двигательного опыта детей — овладение основными двигательными режимами (бег, ходьба, прыжки, метание, лазанье);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потребности в двигательной активности и физическом совершенствовании;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здорового, жизнерадостного, жизнестойкого, физически совершенного, гармонически и творчески развитого ребенка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ценностей здорового образа жизни.</a:t>
            </a:r>
          </a:p>
          <a:p>
            <a:pPr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89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7790" y="235131"/>
            <a:ext cx="9162862" cy="859573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парциальной программы 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«Малыши крепыши»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О.В.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Бережнова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В.В. Бойко)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9002" y="1246189"/>
            <a:ext cx="8596668" cy="4729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и укрепление физического и психического здоровья ребёнка, формирование привычки к здоровому образу жизни, развитие его физических качеств и совершенствование двигательных навыков.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приобретение детьми опыта в двигательной деятельности (выполнение упражнений, нацеленных на развитие координации гибкости);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начальных представлении о некоторых видах спорта, овладение подвижными играми с правилами;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становление целенаправленности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двигательной сфере;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становление ценностей ЗОЖ;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создание условий для укрепления и охраны здоровья детей;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приобщение детей к физической культуре.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3263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101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к формированию программы: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77334" y="1324566"/>
            <a:ext cx="8596668" cy="4697411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развивающего образования, целью которого является развитие ребенка;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научной обоснованности и практической применимости (соответствует основным положениям возрастной психологии и дошкольной педагогики);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интеграции образовательных областей в соответствии с возрастными возможностями и особенностями воспитанников;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комплексно-тематический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построения образовательного процесса;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культуросообразности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Учитывает национальные ценности и традиции в образовании;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соответствует критериям полноты, необходимости и достаточности (позволяет решать поставленные цели и задачи на необходимом и достаточном материале, максимально приближаясь к разумному «минимуму»);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 воспитательных, обучающих и развивающих целей и задач процесса образования детей дошкольного возраста, в ходе реализации которых формируются такие знания, умения и навыки, которые имеют непосредственное отношение к развитию дошкольников.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8207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программы, формируемой участниками образовательных отношений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6228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психологической комфортности: взаимоотношения между детьми и взрослыми строятся на основе доброжелательности, поддержки и взаимопомощи;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деятельности: основной акцент делается на организацию самостоятельных детских открытий в процессе разнообразных видов деятельности и активности детей (в первую очередь – двигательной, а также игровой, коммуникативной; педагог выступает прежде всего как организатор образовательной деятельности;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целостности: стратегия и тактика образовательной деятельности с детьми опирается на представление о целостной жизнедеятельности ребенка (у ребенка формируется целостное представление о мире, себе самом, своих физических возможностях, ценностях здорового образа жизни);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минимакса: создаются условия для продвижения каждого ребенка по индивидуальной траектории физического развития и саморазвития – в своем темпе, на уровне своего возможного максимума;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творчества: образовательная деятельность ориентирована на развитие творческих способностей каждого ребенка, приобретение им собственного опыта двигательной деятельности и активности;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вариативности: детям предоставляются возможности выбора видов двигательной активности, участников совместной деятельности, материалов и атрибутов, способа действия и др.;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непрерывности: обеспечивается преемственность в содержании, технологиях и методах между дошкольными и начальным общим образованием, определяется дальняя перспектива физического развития.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5750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398" y="405063"/>
            <a:ext cx="10297528" cy="8972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solidFill>
                  <a:srgbClr val="C00000"/>
                </a:solidFill>
              </a:rPr>
              <a:t>Возрастные и индивидуальные особенности детей </a:t>
            </a:r>
            <a:r>
              <a:rPr lang="ru-RU" sz="2700" b="1" dirty="0" smtClean="0">
                <a:solidFill>
                  <a:srgbClr val="C00000"/>
                </a:solidFill>
              </a:rPr>
              <a:t/>
            </a:r>
            <a:br>
              <a:rPr lang="ru-RU" sz="2700" b="1" dirty="0" smtClean="0">
                <a:solidFill>
                  <a:srgbClr val="C00000"/>
                </a:solidFill>
              </a:rPr>
            </a:br>
            <a:r>
              <a:rPr lang="ru-RU" sz="2700" b="1" dirty="0" smtClean="0">
                <a:solidFill>
                  <a:srgbClr val="C00000"/>
                </a:solidFill>
              </a:rPr>
              <a:t>2 младшей </a:t>
            </a:r>
            <a:r>
              <a:rPr lang="ru-RU" sz="2700" b="1" dirty="0">
                <a:solidFill>
                  <a:srgbClr val="C00000"/>
                </a:solidFill>
              </a:rPr>
              <a:t>группы.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6828"/>
            <a:ext cx="8596668" cy="4662151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разнообразные виды движений. Учить детей ходить и бегать свободно, не шаркая ногами, не опуская головы, сохраняя перекрестную координацию движений рук и ног. Приучать действовать совместно. Учить строиться в колонну по одному, шеренгу, круг, находить свое место при построениях.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 энергично,  отталкиваться  двумя  ногами  и  правильно  приземляться в прыжках с высоты, на месте и с продвижением вперед; принимать правильное  исходное  положение  в  прыжках  в  длину  и  высоту  с  места; в метании мешочков с песком, мячей диаметром 15–20 см. Закреплять умение энергично отталкивать мячи при катании, бросании. Продолжать учить ловить мяч двумя руками одновременно.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Обучать хвату за перекладину во время лазанья. Закреплять умение ползать.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270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00526"/>
            <a:ext cx="8596668" cy="433589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Планируемые результаты освоения программы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2953" y="667499"/>
            <a:ext cx="10343594" cy="5994557"/>
          </a:xfrm>
        </p:spPr>
        <p:txBody>
          <a:bodyPr>
            <a:noAutofit/>
          </a:bodyPr>
          <a:lstStyle/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и укрепление физического и психического здоровья детей;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культурно-гигиенических навыков;</a:t>
            </a:r>
          </a:p>
          <a:p>
            <a:pPr lvl="0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начальных представлений о здоровом образе жизни;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физических качеств (скоростных, силовых, гибкости, выносливости и координации);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Накопление и обогащение двигательного опыта детей (овладение основными движениями);</a:t>
            </a:r>
          </a:p>
          <a:p>
            <a:pPr lvl="0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воспитанников потребности в двигательной активности и физическом совершенствовании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Обязательной части программы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дошкольного детства (гибкость, пластичность развития ребенка, высокий разброс вариантов его развития, его непосредственность и непроизвольность) не позволяет требовать от ребенка дошкольного возраста достижения конкретных образовательных результатов и обусловливает необходимость определения результатов освоения образовательной программы в виде целевых ориентиров: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овладевает основными культурными средствами, способами деятельности, проявляет инициативу и самостоятельность в разных видах деятельности;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договариваться, учитывать интересы и чувства других, сопереживать неудачам и радоваться успехам других; адекватно проявляет свои чувства, в том числе чувство веры в себя, старается разрешать конфликты. Умеет выражать и отстаивать свою позицию по разным вопросам;</a:t>
            </a:r>
          </a:p>
          <a:p>
            <a:pPr lvl="0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37376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319</TotalTime>
  <Words>3319</Words>
  <Application>Microsoft Office PowerPoint</Application>
  <PresentationFormat>Широкоэкранный</PresentationFormat>
  <Paragraphs>211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Trebuchet MS</vt:lpstr>
      <vt:lpstr>Wingdings 3</vt:lpstr>
      <vt:lpstr>Аспект</vt:lpstr>
      <vt:lpstr>                                   Краткая презентация к рабочей программе по  «физической культуре» 2 младшей группы 2022-2023                                    Инструктор по ФК:                                                Бердюгина О.М.</vt:lpstr>
      <vt:lpstr>Презентация PowerPoint</vt:lpstr>
      <vt:lpstr> Рабочая программа по физической культуре составлена в соответствии с нормативно-правовыми документами, регламентирующими деятельность ДОУ: Приказ Министерства образования и науки Российской Федерации (Минобрнауки России) от 30 августа 2013 г. N 1014 г.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образования"; -Федеральный закон от 29 декабря 2012 г. N 273-ФЗ "Об образовании в Российской Федерации"; -Постановление Главного государственного санитарного врача СанПиНом 2.4.3648-20 "Санитарно-эпидемиологические требования к устройству, содержанию и организации режима работы дошкольных образовательных организаций».</vt:lpstr>
      <vt:lpstr>Цель программы:</vt:lpstr>
      <vt:lpstr>Задачи парциальной программы «Малыши крепыши»  (О.В. Бережнова, В.В. Бойко)» </vt:lpstr>
      <vt:lpstr>Принципы к формированию программы:</vt:lpstr>
      <vt:lpstr>Части программы, формируемой участниками образовательных отношений Принципы:</vt:lpstr>
      <vt:lpstr>Возрастные и индивидуальные особенности детей  2 младшей группы.  </vt:lpstr>
      <vt:lpstr>Планируемые результаты освоения программы </vt:lpstr>
      <vt:lpstr>Презентация PowerPoint</vt:lpstr>
      <vt:lpstr>Планируемые результаты освоения парциальных программ Парциальная программа «Малыши-крепыши»   </vt:lpstr>
      <vt:lpstr>Задачи и содержание работы по  физическому развитию во второй младшей  группе </vt:lpstr>
      <vt:lpstr>Презентация PowerPoint</vt:lpstr>
      <vt:lpstr>Подвижные игры.</vt:lpstr>
      <vt:lpstr>Примерный перечень основных движений, спортивных игр и упражнений </vt:lpstr>
      <vt:lpstr>Презентация PowerPoint</vt:lpstr>
      <vt:lpstr>Презентация PowerPoint</vt:lpstr>
      <vt:lpstr>Презентация PowerPoint</vt:lpstr>
      <vt:lpstr>Особенности взаимодействия педагогического коллектива с семьями воспитанников </vt:lpstr>
      <vt:lpstr>Обеспечение методическими материалами и средствами обучения и воспитания </vt:lpstr>
      <vt:lpstr>                      Материально техническое обеспечение программы Физическое развитие.     Центр:  «Здоровячок».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к рабочей программе</dc:title>
  <dc:creator>User</dc:creator>
  <cp:lastModifiedBy>User</cp:lastModifiedBy>
  <cp:revision>53</cp:revision>
  <dcterms:created xsi:type="dcterms:W3CDTF">2021-05-23T10:30:15Z</dcterms:created>
  <dcterms:modified xsi:type="dcterms:W3CDTF">2022-10-19T09:45:44Z</dcterms:modified>
</cp:coreProperties>
</file>