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85" r:id="rId5"/>
    <p:sldId id="287" r:id="rId6"/>
    <p:sldId id="288" r:id="rId7"/>
    <p:sldId id="309" r:id="rId8"/>
    <p:sldId id="291" r:id="rId9"/>
    <p:sldId id="292" r:id="rId10"/>
    <p:sldId id="301" r:id="rId11"/>
    <p:sldId id="302" r:id="rId12"/>
    <p:sldId id="297" r:id="rId13"/>
    <p:sldId id="298" r:id="rId14"/>
    <p:sldId id="303" r:id="rId15"/>
    <p:sldId id="304" r:id="rId16"/>
    <p:sldId id="305" r:id="rId17"/>
    <p:sldId id="306" r:id="rId18"/>
    <p:sldId id="307" r:id="rId19"/>
    <p:sldId id="308" r:id="rId20"/>
    <p:sldId id="295" r:id="rId21"/>
    <p:sldId id="299" r:id="rId22"/>
    <p:sldId id="283"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20575" y="4755848"/>
            <a:ext cx="7766936" cy="782068"/>
          </a:xfrm>
        </p:spPr>
        <p:txBody>
          <a:bodyPr/>
          <a:lstStyle/>
          <a:p>
            <a:pPr algn="ctr"/>
            <a:r>
              <a:rPr lang="ru-RU" sz="3600" dirty="0" smtClean="0"/>
              <a:t/>
            </a:r>
            <a:br>
              <a:rPr lang="ru-RU" sz="3600" dirty="0" smtClean="0"/>
            </a:br>
            <a:r>
              <a:rPr lang="ru-RU" sz="3600" dirty="0"/>
              <a:t/>
            </a:r>
            <a:br>
              <a:rPr lang="ru-RU" sz="3600" dirty="0"/>
            </a:br>
            <a:r>
              <a:rPr lang="ru-RU" sz="3600" dirty="0" smtClean="0"/>
              <a:t/>
            </a:r>
            <a:br>
              <a:rPr lang="ru-RU" sz="3600" dirty="0" smtClean="0"/>
            </a:br>
            <a:r>
              <a:rPr lang="ru-RU" sz="3600" dirty="0" smtClean="0"/>
              <a:t>Краткая презентация к рабочей программе по </a:t>
            </a:r>
            <a:br>
              <a:rPr lang="ru-RU" sz="3600" dirty="0" smtClean="0"/>
            </a:br>
            <a:r>
              <a:rPr lang="ru-RU" sz="3600" dirty="0" smtClean="0"/>
              <a:t>«физической культуре»</a:t>
            </a:r>
            <a:br>
              <a:rPr lang="ru-RU" sz="3600" dirty="0" smtClean="0"/>
            </a:br>
            <a:r>
              <a:rPr lang="ru-RU" sz="3600" dirty="0" smtClean="0"/>
              <a:t> подготовительной группы</a:t>
            </a:r>
            <a:br>
              <a:rPr lang="ru-RU" sz="3600" dirty="0" smtClean="0"/>
            </a:br>
            <a:r>
              <a:rPr lang="ru-RU" sz="3600" dirty="0" smtClean="0"/>
              <a:t>2022-2023</a:t>
            </a:r>
            <a:br>
              <a:rPr lang="ru-RU" sz="3600" dirty="0" smtClean="0"/>
            </a:br>
            <a:r>
              <a:rPr lang="ru-RU" sz="3600" dirty="0" smtClean="0"/>
              <a:t/>
            </a:r>
            <a:br>
              <a:rPr lang="ru-RU" sz="3600" dirty="0" smtClean="0"/>
            </a:br>
            <a:r>
              <a:rPr lang="ru-RU" sz="3600" dirty="0" smtClean="0"/>
              <a:t>                                  </a:t>
            </a:r>
            <a:r>
              <a:rPr lang="ru-RU" sz="2400" dirty="0" smtClean="0"/>
              <a:t>Инструктор по ФК:</a:t>
            </a:r>
            <a:br>
              <a:rPr lang="ru-RU" sz="2400" dirty="0" smtClean="0"/>
            </a:br>
            <a:r>
              <a:rPr lang="ru-RU" sz="2400" dirty="0"/>
              <a:t> </a:t>
            </a:r>
            <a:r>
              <a:rPr lang="ru-RU" sz="2400" dirty="0" smtClean="0"/>
              <a:t>                                              </a:t>
            </a:r>
            <a:r>
              <a:rPr lang="ru-RU" sz="2400" dirty="0" err="1" smtClean="0"/>
              <a:t>Бердюгина</a:t>
            </a:r>
            <a:r>
              <a:rPr lang="ru-RU" sz="2400" dirty="0" smtClean="0"/>
              <a:t> О.М.</a:t>
            </a:r>
            <a:endParaRPr lang="ru-RU" sz="2400" dirty="0"/>
          </a:p>
        </p:txBody>
      </p:sp>
      <p:sp>
        <p:nvSpPr>
          <p:cNvPr id="3" name="Подзаголовок 2"/>
          <p:cNvSpPr>
            <a:spLocks noGrp="1"/>
          </p:cNvSpPr>
          <p:nvPr>
            <p:ph type="subTitle" idx="1"/>
          </p:nvPr>
        </p:nvSpPr>
        <p:spPr>
          <a:xfrm>
            <a:off x="1912383" y="241079"/>
            <a:ext cx="7766936" cy="1072566"/>
          </a:xfrm>
        </p:spPr>
        <p:txBody>
          <a:bodyPr>
            <a:normAutofit fontScale="77500" lnSpcReduction="20000"/>
          </a:bodyPr>
          <a:lstStyle/>
          <a:p>
            <a:pPr algn="ctr"/>
            <a:r>
              <a:rPr lang="ru-RU" sz="2800" dirty="0" smtClean="0">
                <a:solidFill>
                  <a:srgbClr val="C00000"/>
                </a:solidFill>
                <a:latin typeface="Times New Roman" panose="02020603050405020304" pitchFamily="18" charset="0"/>
                <a:cs typeface="Times New Roman" panose="02020603050405020304" pitchFamily="18" charset="0"/>
              </a:rPr>
              <a:t>Муниципальное автономное образовательное учреждение </a:t>
            </a:r>
            <a:r>
              <a:rPr lang="ru-RU" sz="2800" dirty="0" err="1" smtClean="0">
                <a:solidFill>
                  <a:srgbClr val="C00000"/>
                </a:solidFill>
                <a:latin typeface="Times New Roman" panose="02020603050405020304" pitchFamily="18" charset="0"/>
                <a:cs typeface="Times New Roman" panose="02020603050405020304" pitchFamily="18" charset="0"/>
              </a:rPr>
              <a:t>Чернокоровская</a:t>
            </a:r>
            <a:r>
              <a:rPr lang="ru-RU" sz="2800" dirty="0" smtClean="0">
                <a:solidFill>
                  <a:srgbClr val="C00000"/>
                </a:solidFill>
                <a:latin typeface="Times New Roman" panose="02020603050405020304" pitchFamily="18" charset="0"/>
                <a:cs typeface="Times New Roman" panose="02020603050405020304" pitchFamily="18" charset="0"/>
              </a:rPr>
              <a:t> СОШ</a:t>
            </a:r>
          </a:p>
          <a:p>
            <a:pPr algn="ctr"/>
            <a:r>
              <a:rPr lang="ru-RU" sz="2800" dirty="0" smtClean="0">
                <a:solidFill>
                  <a:srgbClr val="C00000"/>
                </a:solidFill>
                <a:latin typeface="Times New Roman" panose="02020603050405020304" pitchFamily="18" charset="0"/>
                <a:cs typeface="Times New Roman" panose="02020603050405020304" pitchFamily="18" charset="0"/>
              </a:rPr>
              <a:t>Группа общеразвивающей направленности</a:t>
            </a:r>
          </a:p>
          <a:p>
            <a:pPr algn="ctr"/>
            <a:endParaRPr lang="ru-RU" sz="2800" dirty="0">
              <a:solidFill>
                <a:srgbClr val="FF0000"/>
              </a:solidFill>
              <a:latin typeface="Times New Roman" panose="02020603050405020304" pitchFamily="18" charset="0"/>
              <a:cs typeface="Times New Roman" panose="02020603050405020304" pitchFamily="18" charset="0"/>
            </a:endParaRPr>
          </a:p>
          <a:p>
            <a:pPr algn="ctr"/>
            <a:endParaRPr lang="ru-RU"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03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1881" y="512093"/>
            <a:ext cx="8596668" cy="5914465"/>
          </a:xfrm>
        </p:spPr>
        <p:txBody>
          <a:bodyPr>
            <a:normAutofit/>
          </a:bodyPr>
          <a:lstStyle/>
          <a:p>
            <a:r>
              <a:rPr lang="ru-RU" dirty="0" smtClean="0">
                <a:solidFill>
                  <a:schemeClr val="tx1"/>
                </a:solidFill>
                <a:latin typeface="Times New Roman" panose="02020603050405020304" pitchFamily="18" charset="0"/>
                <a:cs typeface="Times New Roman" panose="02020603050405020304" pitchFamily="18" charset="0"/>
              </a:rPr>
              <a:t>способен </a:t>
            </a:r>
            <a:r>
              <a:rPr lang="ru-RU" dirty="0">
                <a:solidFill>
                  <a:schemeClr val="tx1"/>
                </a:solidFill>
                <a:latin typeface="Times New Roman" panose="02020603050405020304" pitchFamily="18" charset="0"/>
                <a:cs typeface="Times New Roman" panose="02020603050405020304" pitchFamily="18" charset="0"/>
              </a:rPr>
              <a:t>сотрудничать и выполнять как лидерские, так и исполнительские функции в совместной музыкальной деятельности;</a:t>
            </a:r>
          </a:p>
          <a:p>
            <a:r>
              <a:rPr lang="ru-RU" dirty="0" smtClean="0">
                <a:solidFill>
                  <a:schemeClr val="tx1"/>
                </a:solidFill>
                <a:latin typeface="Times New Roman" panose="02020603050405020304" pitchFamily="18" charset="0"/>
                <a:cs typeface="Times New Roman" panose="02020603050405020304" pitchFamily="18" charset="0"/>
              </a:rPr>
              <a:t>ребенок </a:t>
            </a:r>
            <a:r>
              <a:rPr lang="ru-RU" dirty="0">
                <a:solidFill>
                  <a:schemeClr val="tx1"/>
                </a:solidFill>
                <a:latin typeface="Times New Roman" panose="02020603050405020304" pitchFamily="18" charset="0"/>
                <a:cs typeface="Times New Roman" panose="02020603050405020304" pitchFamily="18" charset="0"/>
              </a:rPr>
              <a:t>обладает развитым воображением, которое реализуется в разных видах физкультурной деятельности, и прежде всего в спортивных играх;</a:t>
            </a:r>
          </a:p>
          <a:p>
            <a:r>
              <a:rPr lang="ru-RU" dirty="0" smtClean="0">
                <a:solidFill>
                  <a:schemeClr val="tx1"/>
                </a:solidFill>
                <a:latin typeface="Times New Roman" panose="02020603050405020304" pitchFamily="18" charset="0"/>
                <a:cs typeface="Times New Roman" panose="02020603050405020304" pitchFamily="18" charset="0"/>
              </a:rPr>
              <a:t>владеет </a:t>
            </a:r>
            <a:r>
              <a:rPr lang="ru-RU" dirty="0">
                <a:solidFill>
                  <a:schemeClr val="tx1"/>
                </a:solidFill>
                <a:latin typeface="Times New Roman" panose="02020603050405020304" pitchFamily="18" charset="0"/>
                <a:cs typeface="Times New Roman" panose="02020603050405020304" pitchFamily="18" charset="0"/>
              </a:rPr>
              <a:t>разными формами и видами игр, различает условную и реальную ситуации; </a:t>
            </a:r>
          </a:p>
          <a:p>
            <a:r>
              <a:rPr lang="ru-RU" dirty="0" smtClean="0">
                <a:solidFill>
                  <a:schemeClr val="tx1"/>
                </a:solidFill>
                <a:latin typeface="Times New Roman" panose="02020603050405020304" pitchFamily="18" charset="0"/>
                <a:cs typeface="Times New Roman" panose="02020603050405020304" pitchFamily="18" charset="0"/>
              </a:rPr>
              <a:t>умеет </a:t>
            </a:r>
            <a:r>
              <a:rPr lang="ru-RU" dirty="0">
                <a:solidFill>
                  <a:schemeClr val="tx1"/>
                </a:solidFill>
                <a:latin typeface="Times New Roman" panose="02020603050405020304" pitchFamily="18" charset="0"/>
                <a:cs typeface="Times New Roman" panose="02020603050405020304" pitchFamily="18" charset="0"/>
              </a:rPr>
              <a:t>подчиняться разным правилам и социальным нормам, умеет распознавать различные ситуации и адекватно их оценивать;</a:t>
            </a:r>
          </a:p>
          <a:p>
            <a:r>
              <a:rPr lang="ru-RU" dirty="0" smtClean="0">
                <a:solidFill>
                  <a:schemeClr val="tx1"/>
                </a:solidFill>
                <a:latin typeface="Times New Roman" panose="02020603050405020304" pitchFamily="18" charset="0"/>
                <a:cs typeface="Times New Roman" panose="02020603050405020304" pitchFamily="18" charset="0"/>
              </a:rPr>
              <a:t>у </a:t>
            </a:r>
            <a:r>
              <a:rPr lang="ru-RU" dirty="0">
                <a:solidFill>
                  <a:schemeClr val="tx1"/>
                </a:solidFill>
                <a:latin typeface="Times New Roman" panose="02020603050405020304" pitchFamily="18" charset="0"/>
                <a:cs typeface="Times New Roman" panose="02020603050405020304" pitchFamily="18" charset="0"/>
              </a:rPr>
              <a:t>ребенка повышается способности к предварительному программированию как пространственных, так и временных параметров движений; после выполнения движений ребенок способен самостоятельно подключиться к анализу полученных результатов.</a:t>
            </a:r>
          </a:p>
          <a:p>
            <a:r>
              <a:rPr lang="ru-RU" dirty="0" smtClean="0">
                <a:solidFill>
                  <a:schemeClr val="tx1"/>
                </a:solidFill>
                <a:latin typeface="Times New Roman" panose="02020603050405020304" pitchFamily="18" charset="0"/>
                <a:cs typeface="Times New Roman" panose="02020603050405020304" pitchFamily="18" charset="0"/>
              </a:rPr>
              <a:t>у </a:t>
            </a:r>
            <a:r>
              <a:rPr lang="ru-RU" dirty="0">
                <a:solidFill>
                  <a:schemeClr val="tx1"/>
                </a:solidFill>
                <a:latin typeface="Times New Roman" panose="02020603050405020304" pitchFamily="18" charset="0"/>
                <a:cs typeface="Times New Roman" panose="02020603050405020304" pitchFamily="18" charset="0"/>
              </a:rPr>
              <a:t>ребенка развита крупная и мелкая моторика; </a:t>
            </a:r>
          </a:p>
          <a:p>
            <a:r>
              <a:rPr lang="ru-RU" dirty="0" smtClean="0">
                <a:solidFill>
                  <a:schemeClr val="tx1"/>
                </a:solidFill>
                <a:latin typeface="Times New Roman" panose="02020603050405020304" pitchFamily="18" charset="0"/>
                <a:cs typeface="Times New Roman" panose="02020603050405020304" pitchFamily="18" charset="0"/>
              </a:rPr>
              <a:t>ребенок </a:t>
            </a:r>
            <a:r>
              <a:rPr lang="ru-RU" dirty="0">
                <a:solidFill>
                  <a:schemeClr val="tx1"/>
                </a:solidFill>
                <a:latin typeface="Times New Roman" panose="02020603050405020304" pitchFamily="18" charset="0"/>
                <a:cs typeface="Times New Roman" panose="02020603050405020304" pitchFamily="18" charset="0"/>
              </a:rPr>
              <a:t>при соответствующих условиях может быстро достигать высокого результата в точности выполнения сложных движений;</a:t>
            </a:r>
          </a:p>
          <a:p>
            <a:r>
              <a:rPr lang="ru-RU" dirty="0" smtClean="0">
                <a:solidFill>
                  <a:schemeClr val="tx1"/>
                </a:solidFill>
                <a:latin typeface="Times New Roman" panose="02020603050405020304" pitchFamily="18" charset="0"/>
                <a:cs typeface="Times New Roman" panose="02020603050405020304" pitchFamily="18" charset="0"/>
              </a:rPr>
              <a:t>проявляет </a:t>
            </a:r>
            <a:r>
              <a:rPr lang="ru-RU" dirty="0">
                <a:solidFill>
                  <a:schemeClr val="tx1"/>
                </a:solidFill>
                <a:latin typeface="Times New Roman" panose="02020603050405020304" pitchFamily="18" charset="0"/>
                <a:cs typeface="Times New Roman" panose="02020603050405020304" pitchFamily="18" charset="0"/>
              </a:rPr>
              <a:t>ответственность за начатое дело;</a:t>
            </a:r>
          </a:p>
          <a:p>
            <a:r>
              <a:rPr lang="ru-RU" dirty="0" smtClean="0">
                <a:solidFill>
                  <a:schemeClr val="tx1"/>
                </a:solidFill>
                <a:latin typeface="Times New Roman" panose="02020603050405020304" pitchFamily="18" charset="0"/>
                <a:cs typeface="Times New Roman" panose="02020603050405020304" pitchFamily="18" charset="0"/>
              </a:rPr>
              <a:t>проявляет </a:t>
            </a:r>
            <a:r>
              <a:rPr lang="ru-RU" dirty="0">
                <a:solidFill>
                  <a:schemeClr val="tx1"/>
                </a:solidFill>
                <a:latin typeface="Times New Roman" panose="02020603050405020304" pitchFamily="18" charset="0"/>
                <a:cs typeface="Times New Roman" panose="02020603050405020304" pitchFamily="18" charset="0"/>
              </a:rPr>
              <a:t>уважение к старшим и заботу о младших.</a:t>
            </a:r>
          </a:p>
          <a:p>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462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22069"/>
            <a:ext cx="8596668" cy="1708331"/>
          </a:xfrm>
        </p:spPr>
        <p:txBody>
          <a:bodyPr>
            <a:normAutofit/>
          </a:bodyPr>
          <a:lstStyle/>
          <a:p>
            <a:r>
              <a:rPr lang="ru-RU" sz="2400" b="1" dirty="0">
                <a:solidFill>
                  <a:srgbClr val="C00000"/>
                </a:solidFill>
              </a:rPr>
              <a:t>Планируемые результаты освоения парциальных программ</a:t>
            </a:r>
            <a:br>
              <a:rPr lang="ru-RU" sz="2400" b="1" dirty="0">
                <a:solidFill>
                  <a:srgbClr val="C00000"/>
                </a:solidFill>
              </a:rPr>
            </a:br>
            <a:r>
              <a:rPr lang="ru-RU" sz="2400" b="1" i="1" dirty="0">
                <a:solidFill>
                  <a:srgbClr val="C00000"/>
                </a:solidFill>
                <a:latin typeface="Times New Roman" panose="02020603050405020304" pitchFamily="18" charset="0"/>
                <a:cs typeface="Times New Roman" panose="02020603050405020304" pitchFamily="18" charset="0"/>
              </a:rPr>
              <a:t>Парциальная программа «Малыши-крепыши</a:t>
            </a:r>
            <a:r>
              <a:rPr lang="ru-RU" sz="2400" b="1" i="1" dirty="0" smtClean="0">
                <a:solidFill>
                  <a:srgbClr val="C00000"/>
                </a:solidFill>
                <a:latin typeface="Times New Roman" panose="02020603050405020304" pitchFamily="18" charset="0"/>
                <a:cs typeface="Times New Roman" panose="02020603050405020304" pitchFamily="18" charset="0"/>
              </a:rPr>
              <a:t>». </a:t>
            </a:r>
            <a:endParaRPr lang="ru-RU" sz="2400" dirty="0">
              <a:solidFill>
                <a:srgbClr val="FF0000"/>
              </a:solidFill>
            </a:endParaRPr>
          </a:p>
        </p:txBody>
      </p:sp>
      <p:sp>
        <p:nvSpPr>
          <p:cNvPr id="3" name="Объект 2"/>
          <p:cNvSpPr>
            <a:spLocks noGrp="1"/>
          </p:cNvSpPr>
          <p:nvPr>
            <p:ph idx="1"/>
          </p:nvPr>
        </p:nvSpPr>
        <p:spPr>
          <a:xfrm>
            <a:off x="677334" y="1544979"/>
            <a:ext cx="8596668" cy="5219005"/>
          </a:xfrm>
        </p:spPr>
        <p:txBody>
          <a:bodyPr>
            <a:normAutofit/>
          </a:bodyPr>
          <a:lstStyle/>
          <a:p>
            <a:r>
              <a:rPr lang="ru-RU" dirty="0" smtClean="0">
                <a:solidFill>
                  <a:schemeClr val="tx1"/>
                </a:solidFill>
                <a:latin typeface="Times New Roman" panose="02020603050405020304" pitchFamily="18" charset="0"/>
                <a:cs typeface="Times New Roman" panose="02020603050405020304" pitchFamily="18" charset="0"/>
              </a:rPr>
              <a:t>Ребенок </a:t>
            </a:r>
            <a:r>
              <a:rPr lang="ru-RU" dirty="0">
                <a:solidFill>
                  <a:schemeClr val="tx1"/>
                </a:solidFill>
                <a:latin typeface="Times New Roman" panose="02020603050405020304" pitchFamily="18" charset="0"/>
                <a:cs typeface="Times New Roman" panose="02020603050405020304" pitchFamily="18" charset="0"/>
              </a:rPr>
              <a:t>имеет представление о ценностях здоровья; </a:t>
            </a:r>
          </a:p>
          <a:p>
            <a:r>
              <a:rPr lang="ru-RU" dirty="0" smtClean="0">
                <a:solidFill>
                  <a:schemeClr val="tx1"/>
                </a:solidFill>
                <a:latin typeface="Times New Roman" panose="02020603050405020304" pitchFamily="18" charset="0"/>
                <a:cs typeface="Times New Roman" panose="02020603050405020304" pitchFamily="18" charset="0"/>
              </a:rPr>
              <a:t>у </a:t>
            </a:r>
            <a:r>
              <a:rPr lang="ru-RU" dirty="0">
                <a:solidFill>
                  <a:schemeClr val="tx1"/>
                </a:solidFill>
                <a:latin typeface="Times New Roman" panose="02020603050405020304" pitchFamily="18" charset="0"/>
                <a:cs typeface="Times New Roman" panose="02020603050405020304" pitchFamily="18" charset="0"/>
              </a:rPr>
              <a:t>ребёнка сформировано желание вести здоровый образ жизни;</a:t>
            </a:r>
          </a:p>
          <a:p>
            <a:r>
              <a:rPr lang="ru-RU" dirty="0" smtClean="0">
                <a:solidFill>
                  <a:schemeClr val="tx1"/>
                </a:solidFill>
                <a:latin typeface="Times New Roman" panose="02020603050405020304" pitchFamily="18" charset="0"/>
                <a:cs typeface="Times New Roman" panose="02020603050405020304" pitchFamily="18" charset="0"/>
              </a:rPr>
              <a:t>имеет </a:t>
            </a:r>
            <a:r>
              <a:rPr lang="ru-RU" dirty="0">
                <a:solidFill>
                  <a:schemeClr val="tx1"/>
                </a:solidFill>
                <a:latin typeface="Times New Roman" panose="02020603050405020304" pitchFamily="18" charset="0"/>
                <a:cs typeface="Times New Roman" panose="02020603050405020304" pitchFamily="18" charset="0"/>
              </a:rPr>
              <a:t>представление о том, что утренняя зарядка, игры, физические упражнения вызывают хорошее настроение; с помощью сна восстанавливаются силы;</a:t>
            </a:r>
          </a:p>
          <a:p>
            <a:r>
              <a:rPr lang="ru-RU" dirty="0" smtClean="0">
                <a:solidFill>
                  <a:schemeClr val="tx1"/>
                </a:solidFill>
                <a:latin typeface="Times New Roman" panose="02020603050405020304" pitchFamily="18" charset="0"/>
                <a:cs typeface="Times New Roman" panose="02020603050405020304" pitchFamily="18" charset="0"/>
              </a:rPr>
              <a:t>ребенок </a:t>
            </a:r>
            <a:r>
              <a:rPr lang="ru-RU" dirty="0">
                <a:solidFill>
                  <a:schemeClr val="tx1"/>
                </a:solidFill>
                <a:latin typeface="Times New Roman" panose="02020603050405020304" pitchFamily="18" charset="0"/>
                <a:cs typeface="Times New Roman" panose="02020603050405020304" pitchFamily="18" charset="0"/>
              </a:rPr>
              <a:t>знаком с упражнениями, укрепляющими различные органы и системы организма, имеет представление о необходимости закаливания;</a:t>
            </a:r>
          </a:p>
          <a:p>
            <a:r>
              <a:rPr lang="ru-RU" dirty="0" smtClean="0">
                <a:solidFill>
                  <a:schemeClr val="tx1"/>
                </a:solidFill>
                <a:latin typeface="Times New Roman" panose="02020603050405020304" pitchFamily="18" charset="0"/>
                <a:cs typeface="Times New Roman" panose="02020603050405020304" pitchFamily="18" charset="0"/>
              </a:rPr>
              <a:t>у </a:t>
            </a:r>
            <a:r>
              <a:rPr lang="ru-RU" dirty="0">
                <a:solidFill>
                  <a:schemeClr val="tx1"/>
                </a:solidFill>
                <a:latin typeface="Times New Roman" panose="02020603050405020304" pitchFamily="18" charset="0"/>
                <a:cs typeface="Times New Roman" panose="02020603050405020304" pitchFamily="18" charset="0"/>
              </a:rPr>
              <a:t>ребенка наблюдается повышение выносливости к осуществлению динамической работы. </a:t>
            </a:r>
          </a:p>
          <a:p>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83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55561"/>
          </a:xfrm>
        </p:spPr>
        <p:txBody>
          <a:bodyPr>
            <a:normAutofit fontScale="90000"/>
          </a:bodyPr>
          <a:lstStyle/>
          <a:p>
            <a:r>
              <a:rPr lang="ru-RU" sz="2700" b="1" dirty="0">
                <a:solidFill>
                  <a:srgbClr val="C00000"/>
                </a:solidFill>
              </a:rPr>
              <a:t>Задачи и содержание работы по  физическому развитию в </a:t>
            </a:r>
            <a:r>
              <a:rPr lang="ru-RU" sz="2700" b="1" dirty="0" smtClean="0">
                <a:solidFill>
                  <a:srgbClr val="C00000"/>
                </a:solidFill>
              </a:rPr>
              <a:t>подготовительной  </a:t>
            </a:r>
            <a:r>
              <a:rPr lang="ru-RU" sz="2700" b="1" dirty="0">
                <a:solidFill>
                  <a:srgbClr val="C00000"/>
                </a:solidFill>
              </a:rPr>
              <a:t>группе (от </a:t>
            </a:r>
            <a:r>
              <a:rPr lang="ru-RU" sz="2700" b="1" dirty="0" smtClean="0">
                <a:solidFill>
                  <a:srgbClr val="C00000"/>
                </a:solidFill>
              </a:rPr>
              <a:t>6-7)</a:t>
            </a:r>
            <a:r>
              <a:rPr lang="ru-RU" dirty="0"/>
              <a:t/>
            </a:r>
            <a:br>
              <a:rPr lang="ru-RU" dirty="0"/>
            </a:br>
            <a:endParaRPr lang="ru-RU" dirty="0"/>
          </a:p>
        </p:txBody>
      </p:sp>
      <p:sp>
        <p:nvSpPr>
          <p:cNvPr id="3" name="Объект 2"/>
          <p:cNvSpPr>
            <a:spLocks noGrp="1"/>
          </p:cNvSpPr>
          <p:nvPr>
            <p:ph idx="1"/>
          </p:nvPr>
        </p:nvSpPr>
        <p:spPr>
          <a:xfrm>
            <a:off x="677334" y="1159099"/>
            <a:ext cx="8596668" cy="5280337"/>
          </a:xfrm>
        </p:spPr>
        <p:txBody>
          <a:bodyPr>
            <a:normAutofit/>
          </a:bodyPr>
          <a:lstStyle/>
          <a:p>
            <a:endParaRPr lang="ru-RU" dirty="0"/>
          </a:p>
          <a:p>
            <a:pPr marL="0" indent="0">
              <a:buNone/>
            </a:pPr>
            <a:r>
              <a:rPr lang="ru-RU" b="1" i="1" dirty="0">
                <a:solidFill>
                  <a:schemeClr val="tx1"/>
                </a:solidFill>
                <a:latin typeface="Times New Roman" panose="02020603050405020304" pitchFamily="18" charset="0"/>
                <a:cs typeface="Times New Roman" panose="02020603050405020304" pitchFamily="18" charset="0"/>
              </a:rPr>
              <a:t>Формирование начальных представлений о здоровом образе жизни.</a:t>
            </a:r>
            <a:endParaRPr lang="ru-RU"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Расширять представления детей о рациональном питании (объем пищи, последовательность ее приема, разнообразие в питании, питьевой режим).</a:t>
            </a:r>
          </a:p>
          <a:p>
            <a:r>
              <a:rPr lang="ru-RU" dirty="0">
                <a:solidFill>
                  <a:schemeClr val="tx1"/>
                </a:solidFill>
                <a:latin typeface="Times New Roman" panose="02020603050405020304" pitchFamily="18" charset="0"/>
                <a:cs typeface="Times New Roman" panose="02020603050405020304" pitchFamily="18" charset="0"/>
              </a:rPr>
              <a:t>Формировать представления о значении двигательной активности в жизни человека; умения использовать специальные физические упражнения для укрепления своих органов и систем.</a:t>
            </a:r>
          </a:p>
          <a:p>
            <a:r>
              <a:rPr lang="ru-RU" dirty="0">
                <a:solidFill>
                  <a:schemeClr val="tx1"/>
                </a:solidFill>
                <a:latin typeface="Times New Roman" panose="02020603050405020304" pitchFamily="18" charset="0"/>
                <a:cs typeface="Times New Roman" panose="02020603050405020304" pitchFamily="18" charset="0"/>
              </a:rPr>
              <a:t>Формировать представления об активном отдыхе.</a:t>
            </a:r>
          </a:p>
          <a:p>
            <a:r>
              <a:rPr lang="ru-RU" dirty="0">
                <a:solidFill>
                  <a:schemeClr val="tx1"/>
                </a:solidFill>
                <a:latin typeface="Times New Roman" panose="02020603050405020304" pitchFamily="18" charset="0"/>
                <a:cs typeface="Times New Roman" panose="02020603050405020304" pitchFamily="18" charset="0"/>
              </a:rPr>
              <a:t>Расширять представления о правилах и видах закаливания, о пользе закаливающих процедур.</a:t>
            </a:r>
          </a:p>
          <a:p>
            <a:r>
              <a:rPr lang="ru-RU" dirty="0">
                <a:solidFill>
                  <a:schemeClr val="tx1"/>
                </a:solidFill>
                <a:latin typeface="Times New Roman" panose="02020603050405020304" pitchFamily="18" charset="0"/>
                <a:cs typeface="Times New Roman" panose="02020603050405020304" pitchFamily="18" charset="0"/>
              </a:rPr>
              <a:t>Расширять представления о роли солнечного света, воздуха и воды в жизни человека и их влиянии на здоровье.</a:t>
            </a:r>
          </a:p>
          <a:p>
            <a:endParaRPr lang="ru-RU" dirty="0"/>
          </a:p>
        </p:txBody>
      </p:sp>
    </p:spTree>
    <p:extLst>
      <p:ext uri="{BB962C8B-B14F-4D97-AF65-F5344CB8AC3E}">
        <p14:creationId xmlns:p14="http://schemas.microsoft.com/office/powerpoint/2010/main" val="370869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5818" y="470262"/>
            <a:ext cx="10699679" cy="6819179"/>
          </a:xfrm>
        </p:spPr>
        <p:txBody>
          <a:bodyPr>
            <a:normAutofit/>
          </a:bodyPr>
          <a:lstStyle/>
          <a:p>
            <a:pPr marL="0" indent="0">
              <a:buNone/>
            </a:pPr>
            <a:r>
              <a:rPr lang="ru-RU" sz="2400" b="1" dirty="0" smtClean="0">
                <a:solidFill>
                  <a:srgbClr val="C00000"/>
                </a:solidFill>
                <a:latin typeface="+mj-lt"/>
                <a:cs typeface="Times New Roman" panose="02020603050405020304" pitchFamily="18" charset="0"/>
              </a:rPr>
              <a:t>Задачи по физической культуре:</a:t>
            </a:r>
            <a:endParaRPr lang="ru-RU" dirty="0"/>
          </a:p>
          <a:p>
            <a:pPr lvl="0"/>
            <a:r>
              <a:rPr lang="ru-RU" sz="1300" dirty="0">
                <a:solidFill>
                  <a:schemeClr val="tx1"/>
                </a:solidFill>
                <a:latin typeface="Times New Roman" panose="02020603050405020304" pitchFamily="18" charset="0"/>
                <a:cs typeface="Times New Roman" panose="02020603050405020304" pitchFamily="18" charset="0"/>
              </a:rPr>
              <a:t>Формировать потребность в ежедневной двигательной деятельности. </a:t>
            </a:r>
          </a:p>
          <a:p>
            <a:pPr lvl="0"/>
            <a:r>
              <a:rPr lang="ru-RU" sz="1300" dirty="0">
                <a:solidFill>
                  <a:schemeClr val="tx1"/>
                </a:solidFill>
                <a:latin typeface="Times New Roman" panose="02020603050405020304" pitchFamily="18" charset="0"/>
                <a:cs typeface="Times New Roman" panose="02020603050405020304" pitchFamily="18" charset="0"/>
              </a:rPr>
              <a:t>Воспитывать умение сохранять правильную осанку в различных видах деятельности.</a:t>
            </a:r>
          </a:p>
          <a:p>
            <a:pPr lvl="0"/>
            <a:r>
              <a:rPr lang="ru-RU" sz="1300" dirty="0">
                <a:solidFill>
                  <a:schemeClr val="tx1"/>
                </a:solidFill>
                <a:latin typeface="Times New Roman" panose="02020603050405020304" pitchFamily="18" charset="0"/>
                <a:cs typeface="Times New Roman" panose="02020603050405020304" pitchFamily="18" charset="0"/>
              </a:rPr>
              <a:t>Совершенствовать технику </a:t>
            </a:r>
            <a:r>
              <a:rPr lang="ru-RU" sz="1300" dirty="0" err="1">
                <a:solidFill>
                  <a:schemeClr val="tx1"/>
                </a:solidFill>
                <a:latin typeface="Times New Roman" panose="02020603050405020304" pitchFamily="18" charset="0"/>
                <a:cs typeface="Times New Roman" panose="02020603050405020304" pitchFamily="18" charset="0"/>
              </a:rPr>
              <a:t>ocновных</a:t>
            </a:r>
            <a:r>
              <a:rPr lang="ru-RU" sz="1300" dirty="0">
                <a:solidFill>
                  <a:schemeClr val="tx1"/>
                </a:solidFill>
                <a:latin typeface="Times New Roman" panose="02020603050405020304" pitchFamily="18" charset="0"/>
                <a:cs typeface="Times New Roman" panose="02020603050405020304" pitchFamily="18" charset="0"/>
              </a:rPr>
              <a:t> движений, добиваясь естественности, легкости, точности, выразительности их выполнения.</a:t>
            </a:r>
          </a:p>
          <a:p>
            <a:pPr lvl="0"/>
            <a:r>
              <a:rPr lang="ru-RU" sz="1300" dirty="0">
                <a:solidFill>
                  <a:schemeClr val="tx1"/>
                </a:solidFill>
                <a:latin typeface="Times New Roman" panose="02020603050405020304" pitchFamily="18" charset="0"/>
                <a:cs typeface="Times New Roman" panose="02020603050405020304" pitchFamily="18" charset="0"/>
              </a:rPr>
              <a:t>Закреплять умение соблюдать заданный темп в ходьбе и беге.</a:t>
            </a:r>
          </a:p>
          <a:p>
            <a:pPr lvl="0"/>
            <a:r>
              <a:rPr lang="ru-RU" sz="1300" dirty="0">
                <a:solidFill>
                  <a:schemeClr val="tx1"/>
                </a:solidFill>
                <a:latin typeface="Times New Roman" panose="02020603050405020304" pitchFamily="18" charset="0"/>
                <a:cs typeface="Times New Roman" panose="02020603050405020304" pitchFamily="18" charset="0"/>
              </a:rPr>
              <a:t>Учить сочетать разбег с отталкиванием в прыжках на мягкое покрытие, в длину и высоту с разбега.</a:t>
            </a:r>
          </a:p>
          <a:p>
            <a:pPr lvl="0"/>
            <a:r>
              <a:rPr lang="ru-RU" sz="1300" dirty="0">
                <a:solidFill>
                  <a:schemeClr val="tx1"/>
                </a:solidFill>
                <a:latin typeface="Times New Roman" panose="02020603050405020304" pitchFamily="18" charset="0"/>
                <a:cs typeface="Times New Roman" panose="02020603050405020304" pitchFamily="18" charset="0"/>
              </a:rPr>
              <a:t>Добиваться активного движения кисти руки при броске.</a:t>
            </a:r>
          </a:p>
          <a:p>
            <a:pPr lvl="0"/>
            <a:r>
              <a:rPr lang="ru-RU" sz="1300" dirty="0">
                <a:solidFill>
                  <a:schemeClr val="tx1"/>
                </a:solidFill>
                <a:latin typeface="Times New Roman" panose="02020603050405020304" pitchFamily="18" charset="0"/>
                <a:cs typeface="Times New Roman" panose="02020603050405020304" pitchFamily="18" charset="0"/>
              </a:rPr>
              <a:t>Учить перелезать с пролета на пролет гимнастической стенки по диагонали.</a:t>
            </a:r>
          </a:p>
          <a:p>
            <a:pPr lvl="0"/>
            <a:r>
              <a:rPr lang="ru-RU" sz="1300" dirty="0">
                <a:solidFill>
                  <a:schemeClr val="tx1"/>
                </a:solidFill>
                <a:latin typeface="Times New Roman" panose="02020603050405020304" pitchFamily="18" charset="0"/>
                <a:cs typeface="Times New Roman" panose="02020603050405020304" pitchFamily="18" charset="0"/>
              </a:rPr>
              <a:t>Учить быстро перестраиваться на месте и во время движения, равняться в колонне, шеренге, кругу; выполнять упражнения ритмично, в указанном воспитателем темпе.</a:t>
            </a:r>
          </a:p>
          <a:p>
            <a:pPr lvl="0"/>
            <a:r>
              <a:rPr lang="ru-RU" sz="1300" dirty="0">
                <a:solidFill>
                  <a:schemeClr val="tx1"/>
                </a:solidFill>
                <a:latin typeface="Times New Roman" panose="02020603050405020304" pitchFamily="18" charset="0"/>
                <a:cs typeface="Times New Roman" panose="02020603050405020304" pitchFamily="18" charset="0"/>
              </a:rPr>
              <a:t>Развивать психофизические качества: силу, быстроту, выносливость, ловкость, гибкость.</a:t>
            </a:r>
          </a:p>
          <a:p>
            <a:pPr lvl="0"/>
            <a:r>
              <a:rPr lang="ru-RU" sz="1300" dirty="0">
                <a:solidFill>
                  <a:schemeClr val="tx1"/>
                </a:solidFill>
                <a:latin typeface="Times New Roman" panose="02020603050405020304" pitchFamily="18" charset="0"/>
                <a:cs typeface="Times New Roman" panose="02020603050405020304" pitchFamily="18" charset="0"/>
              </a:rPr>
              <a:t>Продолжать упражнять детей в статическом и динамическом равновесии, развивать координацию движений и ориентировку в пространстве.</a:t>
            </a:r>
          </a:p>
          <a:p>
            <a:pPr lvl="0"/>
            <a:r>
              <a:rPr lang="ru-RU" sz="1300" dirty="0">
                <a:solidFill>
                  <a:schemeClr val="tx1"/>
                </a:solidFill>
                <a:latin typeface="Times New Roman" panose="02020603050405020304" pitchFamily="18" charset="0"/>
                <a:cs typeface="Times New Roman" panose="02020603050405020304" pitchFamily="18" charset="0"/>
              </a:rPr>
              <a:t>Закреплять навыки выполнения спортивных упражнений.</a:t>
            </a:r>
          </a:p>
          <a:p>
            <a:pPr lvl="0"/>
            <a:r>
              <a:rPr lang="ru-RU" sz="1300" dirty="0">
                <a:solidFill>
                  <a:schemeClr val="tx1"/>
                </a:solidFill>
                <a:latin typeface="Times New Roman" panose="02020603050405020304" pitchFamily="18" charset="0"/>
                <a:cs typeface="Times New Roman" panose="02020603050405020304" pitchFamily="18" charset="0"/>
              </a:rPr>
              <a:t>Учить самостоятельно следить за состоянием физкультурного инвентаря, спортивной формы, активно участвовать в уходе за ними.</a:t>
            </a:r>
          </a:p>
          <a:p>
            <a:pPr lvl="0"/>
            <a:r>
              <a:rPr lang="ru-RU" sz="1300" dirty="0">
                <a:solidFill>
                  <a:schemeClr val="tx1"/>
                </a:solidFill>
                <a:latin typeface="Times New Roman" panose="02020603050405020304" pitchFamily="18" charset="0"/>
                <a:cs typeface="Times New Roman" panose="02020603050405020304" pitchFamily="18" charset="0"/>
              </a:rPr>
              <a:t>Обеспечивать разностороннее развитие личности ребенка: воспитывать выдержку, настойчивость, решительность, смелость, организованность, инициативность, самостоятельность, творчество, фантазию.</a:t>
            </a:r>
          </a:p>
          <a:p>
            <a:pPr lvl="0"/>
            <a:r>
              <a:rPr lang="ru-RU" sz="1300" dirty="0">
                <a:solidFill>
                  <a:schemeClr val="tx1"/>
                </a:solidFill>
                <a:latin typeface="Times New Roman" panose="02020603050405020304" pitchFamily="18" charset="0"/>
                <a:cs typeface="Times New Roman" panose="02020603050405020304" pitchFamily="18" charset="0"/>
              </a:rPr>
              <a:t>Продолжать учить детей самостоятельно организовывать подвижные игры, придумывать собственные игры, варианты игр, комбинировать движения.</a:t>
            </a:r>
          </a:p>
          <a:p>
            <a:pPr lvl="0"/>
            <a:r>
              <a:rPr lang="ru-RU" sz="1300" dirty="0">
                <a:solidFill>
                  <a:schemeClr val="tx1"/>
                </a:solidFill>
                <a:latin typeface="Times New Roman" panose="02020603050405020304" pitchFamily="18" charset="0"/>
                <a:cs typeface="Times New Roman" panose="02020603050405020304" pitchFamily="18" charset="0"/>
              </a:rPr>
              <a:t>Поддерживать интерес к физической культуре и спорту, отдельным достижениям в области спорта.</a:t>
            </a:r>
          </a:p>
          <a:p>
            <a:pPr marL="0" indent="0">
              <a:buNone/>
            </a:pPr>
            <a:endParaRPr lang="ru-RU" sz="2400" b="1" dirty="0" smtClean="0">
              <a:solidFill>
                <a:srgbClr val="C00000"/>
              </a:solidFill>
              <a:latin typeface="+mj-lt"/>
              <a:cs typeface="Times New Roman" panose="02020603050405020304" pitchFamily="18" charset="0"/>
            </a:endParaRPr>
          </a:p>
        </p:txBody>
      </p:sp>
    </p:spTree>
    <p:extLst>
      <p:ext uri="{BB962C8B-B14F-4D97-AF65-F5344CB8AC3E}">
        <p14:creationId xmlns:p14="http://schemas.microsoft.com/office/powerpoint/2010/main" val="642399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6123" y="563609"/>
            <a:ext cx="8596668" cy="3880773"/>
          </a:xfrm>
        </p:spPr>
        <p:txBody>
          <a:bodyPr>
            <a:normAutofit/>
          </a:bodyPr>
          <a:lstStyle/>
          <a:p>
            <a:pPr marL="0" indent="0">
              <a:buNone/>
            </a:pPr>
            <a:r>
              <a:rPr lang="ru-RU" sz="2800" b="1" dirty="0">
                <a:solidFill>
                  <a:srgbClr val="FF0000"/>
                </a:solidFill>
                <a:latin typeface="+mj-lt"/>
              </a:rPr>
              <a:t>Подвижные игры.</a:t>
            </a:r>
            <a:r>
              <a:rPr lang="ru-RU" sz="2800" dirty="0">
                <a:solidFill>
                  <a:srgbClr val="FF0000"/>
                </a:solidFill>
                <a:latin typeface="+mj-lt"/>
              </a:rPr>
              <a:t> </a:t>
            </a:r>
            <a:endParaRPr lang="ru-RU" sz="2800" dirty="0" smtClean="0">
              <a:solidFill>
                <a:srgbClr val="FF0000"/>
              </a:solidFill>
              <a:latin typeface="+mj-lt"/>
            </a:endParaRPr>
          </a:p>
          <a:p>
            <a:r>
              <a:rPr lang="ru-RU" dirty="0">
                <a:solidFill>
                  <a:schemeClr val="tx1"/>
                </a:solidFill>
                <a:latin typeface="Times New Roman" panose="02020603050405020304" pitchFamily="18" charset="0"/>
                <a:cs typeface="Times New Roman" panose="02020603050405020304" pitchFamily="18" charset="0"/>
              </a:rPr>
              <a:t>Учить детей использовать разнообразные подвижные игры (в том числе игры с элементами соревнования), способствующие развитию психофизических качеств (ловкость, сила, быстрота, выносливость, гибкость), координации движений, умения ориентироваться в пространстве; самостоятельно организовывать знакомые подвижные игры со сверстниками, справедливо оценивать свои результаты и результаты товарищей.</a:t>
            </a:r>
          </a:p>
          <a:p>
            <a:r>
              <a:rPr lang="ru-RU" dirty="0">
                <a:solidFill>
                  <a:schemeClr val="tx1"/>
                </a:solidFill>
                <a:latin typeface="Times New Roman" panose="02020603050405020304" pitchFamily="18" charset="0"/>
                <a:cs typeface="Times New Roman" panose="02020603050405020304" pitchFamily="18" charset="0"/>
              </a:rPr>
              <a:t>Учить придумывать варианты игр, комбинировать движения, проявляя творческие способности.</a:t>
            </a:r>
          </a:p>
          <a:p>
            <a:r>
              <a:rPr lang="ru-RU" dirty="0">
                <a:solidFill>
                  <a:schemeClr val="tx1"/>
                </a:solidFill>
                <a:latin typeface="Times New Roman" panose="02020603050405020304" pitchFamily="18" charset="0"/>
                <a:cs typeface="Times New Roman" panose="02020603050405020304" pitchFamily="18" charset="0"/>
              </a:rPr>
              <a:t>Развивать интерес к спортивным играм и упражнениям (городки, бадминтон, баскетбол, настольный теннис, футбол).</a:t>
            </a:r>
          </a:p>
          <a:p>
            <a:pPr marL="0" indent="0">
              <a:buNone/>
            </a:pPr>
            <a:endParaRPr lang="ru-RU" sz="2800" dirty="0">
              <a:solidFill>
                <a:srgbClr val="FF0000"/>
              </a:solidFill>
              <a:latin typeface="+mj-lt"/>
            </a:endParaRPr>
          </a:p>
        </p:txBody>
      </p:sp>
    </p:spTree>
    <p:extLst>
      <p:ext uri="{BB962C8B-B14F-4D97-AF65-F5344CB8AC3E}">
        <p14:creationId xmlns:p14="http://schemas.microsoft.com/office/powerpoint/2010/main" val="362569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36113"/>
            <a:ext cx="8596668" cy="794197"/>
          </a:xfrm>
        </p:spPr>
        <p:txBody>
          <a:bodyPr>
            <a:noAutofit/>
          </a:bodyPr>
          <a:lstStyle/>
          <a:p>
            <a:pPr algn="ctr"/>
            <a:r>
              <a:rPr lang="ru-RU" sz="2400" b="1" dirty="0">
                <a:solidFill>
                  <a:srgbClr val="FF0000"/>
                </a:solidFill>
              </a:rPr>
              <a:t>Примерный перечень основных движений, спортивных игр и упражнений</a:t>
            </a:r>
            <a:endParaRPr lang="ru-RU" sz="2400" dirty="0">
              <a:solidFill>
                <a:srgbClr val="FF0000"/>
              </a:solidFill>
            </a:endParaRPr>
          </a:p>
        </p:txBody>
      </p:sp>
      <p:sp>
        <p:nvSpPr>
          <p:cNvPr id="3" name="Объект 2"/>
          <p:cNvSpPr>
            <a:spLocks noGrp="1"/>
          </p:cNvSpPr>
          <p:nvPr>
            <p:ph idx="1"/>
          </p:nvPr>
        </p:nvSpPr>
        <p:spPr>
          <a:xfrm>
            <a:off x="677333" y="1030310"/>
            <a:ext cx="10452221" cy="5692462"/>
          </a:xfrm>
        </p:spPr>
        <p:txBody>
          <a:bodyPr>
            <a:normAutofit lnSpcReduction="10000"/>
          </a:bodyPr>
          <a:lstStyle/>
          <a:p>
            <a:pPr>
              <a:buNone/>
            </a:pPr>
            <a:r>
              <a:rPr lang="ru-RU" sz="1600" b="1" i="1" dirty="0">
                <a:solidFill>
                  <a:schemeClr val="tx1"/>
                </a:solidFill>
                <a:latin typeface="Times New Roman" pitchFamily="18" charset="0"/>
                <a:cs typeface="Times New Roman" pitchFamily="18" charset="0"/>
              </a:rPr>
              <a:t>Основные движения</a:t>
            </a:r>
            <a:endParaRPr lang="ru-RU" sz="1600" dirty="0">
              <a:solidFill>
                <a:schemeClr val="tx1"/>
              </a:solidFill>
              <a:latin typeface="Times New Roman" pitchFamily="18" charset="0"/>
              <a:cs typeface="Times New Roman" pitchFamily="18" charset="0"/>
            </a:endParaRPr>
          </a:p>
          <a:p>
            <a:r>
              <a:rPr lang="ru-RU" sz="1600" b="1" dirty="0">
                <a:solidFill>
                  <a:schemeClr val="tx1"/>
                </a:solidFill>
                <a:latin typeface="Times New Roman" pitchFamily="18" charset="0"/>
                <a:cs typeface="Times New Roman" pitchFamily="18" charset="0"/>
              </a:rPr>
              <a:t>Ходьба.</a:t>
            </a:r>
            <a:r>
              <a:rPr lang="ru-RU" sz="1600" dirty="0">
                <a:solidFill>
                  <a:schemeClr val="tx1"/>
                </a:solidFill>
                <a:latin typeface="Times New Roman" pitchFamily="18" charset="0"/>
                <a:cs typeface="Times New Roman" pitchFamily="18" charset="0"/>
              </a:rPr>
              <a:t> Ходьба обычная, на носках с разными положениями рук, на пятках, на наружных сторонах стоп, с высоким подниманием колена (бедра), широким и мелким шагом, приставным шагом вперед и назад, гимнастическим шагом, перекатом с пятки на носок; ходьба в </a:t>
            </a:r>
            <a:r>
              <a:rPr lang="ru-RU" sz="1600" dirty="0" err="1">
                <a:solidFill>
                  <a:schemeClr val="tx1"/>
                </a:solidFill>
                <a:latin typeface="Times New Roman" pitchFamily="18" charset="0"/>
                <a:cs typeface="Times New Roman" pitchFamily="18" charset="0"/>
              </a:rPr>
              <a:t>полуприседе</a:t>
            </a:r>
            <a:r>
              <a:rPr lang="ru-RU" sz="1600" dirty="0">
                <a:solidFill>
                  <a:schemeClr val="tx1"/>
                </a:solidFill>
                <a:latin typeface="Times New Roman" pitchFamily="18" charset="0"/>
                <a:cs typeface="Times New Roman" pitchFamily="18" charset="0"/>
              </a:rPr>
              <a:t>. Ходьба в колонне по одному, по двое, по трое, по четыре, в шеренге. Ходьба в разных направлениях: по кругу, по прямой с поворотами, змейкой, врассыпную. Ходьба в сочетании с другими видами движений. </a:t>
            </a:r>
            <a:endParaRPr lang="ru-RU" sz="1600" dirty="0" smtClean="0">
              <a:solidFill>
                <a:schemeClr val="tx1"/>
              </a:solidFill>
              <a:latin typeface="Times New Roman" pitchFamily="18" charset="0"/>
              <a:cs typeface="Times New Roman" pitchFamily="18" charset="0"/>
            </a:endParaRPr>
          </a:p>
          <a:p>
            <a:r>
              <a:rPr lang="ru-RU" sz="1600" b="1" dirty="0" smtClean="0">
                <a:solidFill>
                  <a:schemeClr val="tx1"/>
                </a:solidFill>
                <a:latin typeface="Times New Roman" pitchFamily="18" charset="0"/>
                <a:cs typeface="Times New Roman" pitchFamily="18" charset="0"/>
              </a:rPr>
              <a:t>Упражнения </a:t>
            </a:r>
            <a:r>
              <a:rPr lang="ru-RU" sz="1600" b="1" dirty="0">
                <a:solidFill>
                  <a:schemeClr val="tx1"/>
                </a:solidFill>
                <a:latin typeface="Times New Roman" pitchFamily="18" charset="0"/>
                <a:cs typeface="Times New Roman" pitchFamily="18" charset="0"/>
              </a:rPr>
              <a:t>в равновесии. </a:t>
            </a:r>
            <a:r>
              <a:rPr lang="ru-RU" sz="1600" dirty="0">
                <a:solidFill>
                  <a:schemeClr val="tx1"/>
                </a:solidFill>
                <a:latin typeface="Times New Roman" pitchFamily="18" charset="0"/>
                <a:cs typeface="Times New Roman" pitchFamily="18" charset="0"/>
              </a:rPr>
              <a:t>Ходьба по гимнастической скамейке боком приставным шагом; с набивным мешочком на спине; приседая на одной ноге и пронося другую махом вперед сбоку скамейки; поднимая прямую ногу и делая под ней хлопок; с остановкой посередине и перешагиванием (палки, веревки), с приседанием и поворотом кругом, с перепрыгиванием через ленточку. Ходьба по узкой рейке гимнастической скамейки, по веревке (диаметр 1,5–3 см) прямо и боком. Кружение с закрытыми глазами (с остановкой и выполнением различных фигур). </a:t>
            </a:r>
          </a:p>
          <a:p>
            <a:r>
              <a:rPr lang="ru-RU" sz="1600" b="1" dirty="0">
                <a:solidFill>
                  <a:schemeClr val="tx1"/>
                </a:solidFill>
                <a:latin typeface="Times New Roman" pitchFamily="18" charset="0"/>
                <a:cs typeface="Times New Roman" pitchFamily="18" charset="0"/>
              </a:rPr>
              <a:t>Бег.</a:t>
            </a:r>
            <a:r>
              <a:rPr lang="ru-RU" sz="1600" dirty="0">
                <a:solidFill>
                  <a:schemeClr val="tx1"/>
                </a:solidFill>
                <a:latin typeface="Times New Roman" pitchFamily="18" charset="0"/>
                <a:cs typeface="Times New Roman" pitchFamily="18" charset="0"/>
              </a:rPr>
              <a:t> Бег обычный, на носках, высоко поднимая колено, сильно сгибая ноги назад, выбрасывая прямые ноги вперед, мелким и широким шагом. Бег в колонне по одному, по двое, из разных исходных положений, в разных направлениях, с различными заданиями, с преодолением препятствий. Бег со скакалкой, с мячом, по доске, бревну, в чередовании с ходьбой, прыжками, с изменением темпа. Непрерывный бег в течение 2–3 минут. Бег со средней скоростью на 80–120 м (2—4 раза) в чередовании с ходьбой; челночный бег 3—5 раз по 10 м. Бег на скорость: 30 м примерно за 6,5–7,5 секунды к концу года. </a:t>
            </a:r>
          </a:p>
          <a:p>
            <a:r>
              <a:rPr lang="ru-RU" sz="1600" b="1" dirty="0">
                <a:solidFill>
                  <a:schemeClr val="tx1"/>
                </a:solidFill>
                <a:latin typeface="Times New Roman" pitchFamily="18" charset="0"/>
                <a:cs typeface="Times New Roman" pitchFamily="18" charset="0"/>
              </a:rPr>
              <a:t>Ползание, лазанье.</a:t>
            </a:r>
            <a:r>
              <a:rPr lang="ru-RU" sz="1600" dirty="0">
                <a:solidFill>
                  <a:schemeClr val="tx1"/>
                </a:solidFill>
                <a:latin typeface="Times New Roman" pitchFamily="18" charset="0"/>
                <a:cs typeface="Times New Roman" pitchFamily="18" charset="0"/>
              </a:rPr>
              <a:t> Ползание на четвереньках по гимнастической скамейке, бревну; ползание на животе и спине по гимнастической скамейке, подтягиваясь руками и отталкиваясь ногами. </a:t>
            </a:r>
            <a:r>
              <a:rPr lang="ru-RU" sz="1600" dirty="0" err="1">
                <a:solidFill>
                  <a:schemeClr val="tx1"/>
                </a:solidFill>
                <a:latin typeface="Times New Roman" pitchFamily="18" charset="0"/>
                <a:cs typeface="Times New Roman" pitchFamily="18" charset="0"/>
              </a:rPr>
              <a:t>Пролезание</a:t>
            </a:r>
            <a:r>
              <a:rPr lang="ru-RU" sz="1600" dirty="0">
                <a:solidFill>
                  <a:schemeClr val="tx1"/>
                </a:solidFill>
                <a:latin typeface="Times New Roman" pitchFamily="18" charset="0"/>
                <a:cs typeface="Times New Roman" pitchFamily="18" charset="0"/>
              </a:rPr>
              <a:t> в обруч разными способами; </a:t>
            </a:r>
            <a:r>
              <a:rPr lang="ru-RU" sz="1600" dirty="0" err="1">
                <a:solidFill>
                  <a:schemeClr val="tx1"/>
                </a:solidFill>
                <a:latin typeface="Times New Roman" pitchFamily="18" charset="0"/>
                <a:cs typeface="Times New Roman" pitchFamily="18" charset="0"/>
              </a:rPr>
              <a:t>подлезание</a:t>
            </a:r>
            <a:r>
              <a:rPr lang="ru-RU" sz="1600" dirty="0">
                <a:solidFill>
                  <a:schemeClr val="tx1"/>
                </a:solidFill>
                <a:latin typeface="Times New Roman" pitchFamily="18" charset="0"/>
                <a:cs typeface="Times New Roman" pitchFamily="18" charset="0"/>
              </a:rPr>
              <a:t> под дугу, гимнастическую скамейку несколькими способами подряд (высота 35–50 см). Лазанье по гимнастической стенке с изменением темпа, сохранением координации движений, использованием перекрестного и одноименного движения рук и ног, </a:t>
            </a:r>
            <a:r>
              <a:rPr lang="ru-RU" sz="1600" dirty="0" err="1">
                <a:solidFill>
                  <a:schemeClr val="tx1"/>
                </a:solidFill>
                <a:latin typeface="Times New Roman" pitchFamily="18" charset="0"/>
                <a:cs typeface="Times New Roman" pitchFamily="18" charset="0"/>
              </a:rPr>
              <a:t>перелезанием</a:t>
            </a:r>
            <a:r>
              <a:rPr lang="ru-RU" sz="1600" dirty="0">
                <a:solidFill>
                  <a:schemeClr val="tx1"/>
                </a:solidFill>
                <a:latin typeface="Times New Roman" pitchFamily="18" charset="0"/>
                <a:cs typeface="Times New Roman" pitchFamily="18" charset="0"/>
              </a:rPr>
              <a:t> с пролета на пролет по диагонали.</a:t>
            </a:r>
          </a:p>
          <a:p>
            <a:endParaRPr lang="ru-RU" dirty="0"/>
          </a:p>
        </p:txBody>
      </p:sp>
    </p:spTree>
    <p:extLst>
      <p:ext uri="{BB962C8B-B14F-4D97-AF65-F5344CB8AC3E}">
        <p14:creationId xmlns:p14="http://schemas.microsoft.com/office/powerpoint/2010/main" val="2146127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7485" y="228758"/>
            <a:ext cx="9134503" cy="6352346"/>
          </a:xfrm>
        </p:spPr>
        <p:txBody>
          <a:bodyPr>
            <a:normAutofit lnSpcReduction="10000"/>
          </a:bodyPr>
          <a:lstStyle/>
          <a:p>
            <a:r>
              <a:rPr lang="ru-RU" sz="1600" b="1" dirty="0">
                <a:solidFill>
                  <a:schemeClr val="tx1"/>
                </a:solidFill>
                <a:latin typeface="Times New Roman" pitchFamily="18" charset="0"/>
                <a:cs typeface="Times New Roman" pitchFamily="18" charset="0"/>
              </a:rPr>
              <a:t>Прыжки.</a:t>
            </a:r>
            <a:r>
              <a:rPr lang="ru-RU" sz="1600" dirty="0">
                <a:solidFill>
                  <a:schemeClr val="tx1"/>
                </a:solidFill>
                <a:latin typeface="Times New Roman" pitchFamily="18" charset="0"/>
                <a:cs typeface="Times New Roman" pitchFamily="18" charset="0"/>
              </a:rPr>
              <a:t> Прыжки на двух ногах: на месте (разными способами) по 30 прыжков 3—4 раза в чередовании с ходьбой, с поворотом кругом, продвигаясь вперед на 5–6 м, с зажатым между ног мешочком с песком. 315 Прыжки через 6—8 набивных мячей последовательно через каждый; на одной ноге через линию, веревку вперед и назад, вправо и влево, на месте и с продвижением. Прыжки вверх из глубокого приседа, на мягкое покрытие с разбега (высота до 40 см). Прыжки с высоты 40 см, в длину с места (около 100 см), в длину с разбега (180–190 см), вверх с места, доставая предмет, подвешенный на 25–30 см выше поднятой руки ребенка, с разбега (не менее 50 см). Прыжки через короткую скакалку разными способами (на двух ногах, с ноги на ногу), прыжки через длинную скакалку по одному, парами, прыжки через большой обруч (как через скакалку). Подпрыгивание на двух ногах, стоя на скамейке, продвигаясь вперед; прыжки на двух ногах с продвижением вперед по наклонной поверхности. </a:t>
            </a:r>
          </a:p>
          <a:p>
            <a:r>
              <a:rPr lang="ru-RU" sz="1600" b="1" dirty="0">
                <a:solidFill>
                  <a:schemeClr val="tx1"/>
                </a:solidFill>
                <a:latin typeface="Times New Roman" pitchFamily="18" charset="0"/>
                <a:cs typeface="Times New Roman" pitchFamily="18" charset="0"/>
              </a:rPr>
              <a:t>Бросание, ловля, метание.</a:t>
            </a:r>
            <a:r>
              <a:rPr lang="ru-RU" sz="1600" dirty="0">
                <a:solidFill>
                  <a:schemeClr val="tx1"/>
                </a:solidFill>
                <a:latin typeface="Times New Roman" pitchFamily="18" charset="0"/>
                <a:cs typeface="Times New Roman" pitchFamily="18" charset="0"/>
              </a:rPr>
              <a:t> Перебрасывание мяча друг другу снизу, из-за головы (расстояние 3–4 м), из положения сидя ноги </a:t>
            </a:r>
            <a:r>
              <a:rPr lang="ru-RU" sz="1600" dirty="0" err="1">
                <a:solidFill>
                  <a:schemeClr val="tx1"/>
                </a:solidFill>
                <a:latin typeface="Times New Roman" pitchFamily="18" charset="0"/>
                <a:cs typeface="Times New Roman" pitchFamily="18" charset="0"/>
              </a:rPr>
              <a:t>скрестно</a:t>
            </a:r>
            <a:r>
              <a:rPr lang="ru-RU" sz="1600" dirty="0">
                <a:solidFill>
                  <a:schemeClr val="tx1"/>
                </a:solidFill>
                <a:latin typeface="Times New Roman" pitchFamily="18" charset="0"/>
                <a:cs typeface="Times New Roman" pitchFamily="18" charset="0"/>
              </a:rPr>
              <a:t>; через сетку. Бросание мяча вверх, о землю, ловля его двумя руками (не менее 20 раз), одной рукой (не менее 10 раз), с хлопками, поворотами. Отбивание мяча правой и левой рукой поочередно на месте и в движении. Ведение мяча в разных направлениях. Перебрасывание набивных мячей. Метание на дальность (6–12 м) левой и правой рукой. Метание в цель из разных положений (стоя, стоя на коленях, сидя), метание в горизонтальную и вертикальную цель (с расстояния 4–5 м), метание в движущуюся цель.</a:t>
            </a:r>
          </a:p>
          <a:p>
            <a:r>
              <a:rPr lang="ru-RU" sz="1600" b="1" dirty="0">
                <a:solidFill>
                  <a:schemeClr val="tx1"/>
                </a:solidFill>
                <a:latin typeface="Times New Roman" pitchFamily="18" charset="0"/>
                <a:cs typeface="Times New Roman" pitchFamily="18" charset="0"/>
              </a:rPr>
              <a:t>Групповые упражнения с переходами. </a:t>
            </a:r>
            <a:r>
              <a:rPr lang="ru-RU" sz="1600" dirty="0" smtClean="0">
                <a:solidFill>
                  <a:schemeClr val="tx1"/>
                </a:solidFill>
                <a:latin typeface="Times New Roman" pitchFamily="18" charset="0"/>
                <a:cs typeface="Times New Roman" pitchFamily="18" charset="0"/>
              </a:rPr>
              <a:t>Построение </a:t>
            </a:r>
            <a:r>
              <a:rPr lang="ru-RU" sz="1600" dirty="0">
                <a:solidFill>
                  <a:schemeClr val="tx1"/>
                </a:solidFill>
                <a:latin typeface="Times New Roman" pitchFamily="18" charset="0"/>
                <a:cs typeface="Times New Roman" pitchFamily="18" charset="0"/>
              </a:rPr>
              <a:t>(самостоятельно) в колонну по одному, в круг, шеренгу. Перестроение в колонну по двое, по трое, по четыре на ходу, из одного круга в несколько (2—3). Расчет на «первый-второй» и перестроение из одной шеренги в две; равнение в колонне, шеренге, круге; размыкание и смыкание приставным шагом; повороты направо, налево, кругом. </a:t>
            </a:r>
          </a:p>
          <a:p>
            <a:r>
              <a:rPr lang="ru-RU" sz="1600" b="1" dirty="0">
                <a:solidFill>
                  <a:schemeClr val="tx1"/>
                </a:solidFill>
                <a:latin typeface="Times New Roman" pitchFamily="18" charset="0"/>
                <a:cs typeface="Times New Roman" pitchFamily="18" charset="0"/>
              </a:rPr>
              <a:t>Ритмическая гимнастика.</a:t>
            </a:r>
            <a:r>
              <a:rPr lang="ru-RU" sz="1600" dirty="0">
                <a:solidFill>
                  <a:schemeClr val="tx1"/>
                </a:solidFill>
                <a:latin typeface="Times New Roman" pitchFamily="18" charset="0"/>
                <a:cs typeface="Times New Roman" pitchFamily="18" charset="0"/>
              </a:rPr>
              <a:t> Красивое, грациозное выполнение физических упражнений под музыку. Согласование ритма движений с музыкальным сопровождением. </a:t>
            </a:r>
          </a:p>
          <a:p>
            <a:endParaRPr lang="ru-RU" dirty="0"/>
          </a:p>
        </p:txBody>
      </p:sp>
    </p:spTree>
    <p:extLst>
      <p:ext uri="{BB962C8B-B14F-4D97-AF65-F5344CB8AC3E}">
        <p14:creationId xmlns:p14="http://schemas.microsoft.com/office/powerpoint/2010/main" val="3263257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41728" y="370425"/>
            <a:ext cx="8919630" cy="6159164"/>
          </a:xfrm>
        </p:spPr>
        <p:txBody>
          <a:bodyPr>
            <a:normAutofit fontScale="85000" lnSpcReduction="20000"/>
          </a:bodyPr>
          <a:lstStyle/>
          <a:p>
            <a:pPr>
              <a:buNone/>
            </a:pPr>
            <a:r>
              <a:rPr lang="ru-RU" b="1" dirty="0">
                <a:solidFill>
                  <a:schemeClr val="tx1"/>
                </a:solidFill>
                <a:latin typeface="Times New Roman" pitchFamily="18" charset="0"/>
                <a:cs typeface="Times New Roman" pitchFamily="18" charset="0"/>
              </a:rPr>
              <a:t>Общеразвивающие упражнения</a:t>
            </a:r>
            <a:endParaRPr lang="ru-RU" dirty="0">
              <a:solidFill>
                <a:schemeClr val="tx1"/>
              </a:solidFill>
              <a:latin typeface="Times New Roman" pitchFamily="18" charset="0"/>
              <a:cs typeface="Times New Roman" pitchFamily="18" charset="0"/>
            </a:endParaRPr>
          </a:p>
          <a:p>
            <a:r>
              <a:rPr lang="ru-RU" b="1" dirty="0">
                <a:solidFill>
                  <a:schemeClr val="tx1"/>
                </a:solidFill>
                <a:latin typeface="Times New Roman" pitchFamily="18" charset="0"/>
                <a:cs typeface="Times New Roman" pitchFamily="18" charset="0"/>
              </a:rPr>
              <a:t>Упражнения для кистей рук, развития и укрепления мышц плечевого пояса. </a:t>
            </a:r>
            <a:r>
              <a:rPr lang="ru-RU" dirty="0">
                <a:solidFill>
                  <a:schemeClr val="tx1"/>
                </a:solidFill>
                <a:latin typeface="Times New Roman" pitchFamily="18" charset="0"/>
                <a:cs typeface="Times New Roman" pitchFamily="18" charset="0"/>
              </a:rPr>
              <a:t>Поднимать рук вверх, вперед, в стороны, вставая на носки (из положения стоя, пятки вместе, носки врозь), отставляя ногу назад на носок, прижимаясь к стенке; поднимать руки вверх из положения руки к плечам. Поднимать и опускать плечи; энергично разгибать согнутые в локтях руки (пальцы сжаты в кулаки), вперед и в стороны; отводить локти назад (рывки 2—3 раза) и выпрямлять руки в стороны из положения руки перед грудью; выполнять круговые движения согнутыми в локтях руками (кисти у плеч). Вращать обруч одной рукой вокруг вертикальной оси, на предплечье и кисти руки перед собой и сбоку; вращать кистями рук. Разводить и сводить пальцы; поочередно соединять все пальцы с большим. </a:t>
            </a:r>
          </a:p>
          <a:p>
            <a:r>
              <a:rPr lang="ru-RU" b="1" dirty="0">
                <a:solidFill>
                  <a:schemeClr val="tx1"/>
                </a:solidFill>
                <a:latin typeface="Times New Roman" pitchFamily="18" charset="0"/>
                <a:cs typeface="Times New Roman" pitchFamily="18" charset="0"/>
              </a:rPr>
              <a:t>Упражнения для развития и укрепления мышц спины и гибкости позвоночника.</a:t>
            </a:r>
            <a:r>
              <a:rPr lang="ru-RU" dirty="0">
                <a:solidFill>
                  <a:schemeClr val="tx1"/>
                </a:solidFill>
                <a:latin typeface="Times New Roman" pitchFamily="18" charset="0"/>
                <a:cs typeface="Times New Roman" pitchFamily="18" charset="0"/>
              </a:rPr>
              <a:t> Опускать и поворачивать голову в стороны. Поворачивать туловище в стороны, поднимая руки вверх — в стороны из положения руки к плечам (руки из-за головы). В упоре сидя поднимать обе ноги (оттянув носки), удерживая ноги в этом положении; переносить прямые ноги через скамейку, сидя на ней в упоре сзади. Из положения лежа на спине (закрепив ноги) переходить в положение сидя и снова в положение лежа. Прогибаться, лежа на животе. Из положения лежа на спине поднимать обе ноги одновременно, стараясь коснуться лежащего за головой предмета. Из упора присев переходить в упор на одной ноге, отводя другую ногу назад (носок опирается о пол). Поочередно поднимать ногу, согнутую в колене; поочередно поднимать прямую ногу стоя, держась за опору. </a:t>
            </a:r>
          </a:p>
          <a:p>
            <a:r>
              <a:rPr lang="ru-RU" b="1" dirty="0">
                <a:solidFill>
                  <a:schemeClr val="tx1"/>
                </a:solidFill>
                <a:latin typeface="Times New Roman" pitchFamily="18" charset="0"/>
                <a:cs typeface="Times New Roman" pitchFamily="18" charset="0"/>
              </a:rPr>
              <a:t>Упражнения для развития и укрепления мышц брюшного пресса и ног.</a:t>
            </a:r>
            <a:r>
              <a:rPr lang="ru-RU" dirty="0">
                <a:solidFill>
                  <a:schemeClr val="tx1"/>
                </a:solidFill>
                <a:latin typeface="Times New Roman" pitchFamily="18" charset="0"/>
                <a:cs typeface="Times New Roman" pitchFamily="18" charset="0"/>
              </a:rPr>
              <a:t> Выставлять ногу вперед на носок </a:t>
            </a:r>
            <a:r>
              <a:rPr lang="ru-RU" dirty="0" err="1">
                <a:solidFill>
                  <a:schemeClr val="tx1"/>
                </a:solidFill>
                <a:latin typeface="Times New Roman" pitchFamily="18" charset="0"/>
                <a:cs typeface="Times New Roman" pitchFamily="18" charset="0"/>
              </a:rPr>
              <a:t>скрестно</a:t>
            </a:r>
            <a:r>
              <a:rPr lang="ru-RU" dirty="0">
                <a:solidFill>
                  <a:schemeClr val="tx1"/>
                </a:solidFill>
                <a:latin typeface="Times New Roman" pitchFamily="18" charset="0"/>
                <a:cs typeface="Times New Roman" pitchFamily="18" charset="0"/>
              </a:rPr>
              <a:t>: приседать, держа руки за головой; поочередно пружинисто сгибать ноги (стоя, ноги врозь); приседать из положения ноги врозь, перенося массу тела с одной ноги на другую, не поднимаясь. Выполнять выпад вперед, в сторону; касаться носком выпрямленной ноги (мах вперед) ладони вытянутой вперед руки (одноименной и разноименной); свободно размахивать ногой вперед-назад, держась за опору. Захватывать ступнями ног палку посередине и поворачивать ее на полу. </a:t>
            </a:r>
          </a:p>
          <a:p>
            <a:r>
              <a:rPr lang="ru-RU" b="1" dirty="0">
                <a:solidFill>
                  <a:schemeClr val="tx1"/>
                </a:solidFill>
                <a:latin typeface="Times New Roman" pitchFamily="18" charset="0"/>
                <a:cs typeface="Times New Roman" pitchFamily="18" charset="0"/>
              </a:rPr>
              <a:t>Статические упражнения.</a:t>
            </a:r>
            <a:r>
              <a:rPr lang="ru-RU" dirty="0">
                <a:solidFill>
                  <a:schemeClr val="tx1"/>
                </a:solidFill>
                <a:latin typeface="Times New Roman" pitchFamily="18" charset="0"/>
                <a:cs typeface="Times New Roman" pitchFamily="18" charset="0"/>
              </a:rPr>
              <a:t> Сохранять равновесие, стоя на скамейке, кубе на носках, на одной ноге, закрыв глаза, балансируя на большом набивном мяче (вес 3 кг). Выполнять общеразвивающие упражнения, стоя на левой или правой ноге и т. п. </a:t>
            </a:r>
          </a:p>
          <a:p>
            <a:endParaRPr lang="ru-RU" dirty="0"/>
          </a:p>
        </p:txBody>
      </p:sp>
    </p:spTree>
    <p:extLst>
      <p:ext uri="{BB962C8B-B14F-4D97-AF65-F5344CB8AC3E}">
        <p14:creationId xmlns:p14="http://schemas.microsoft.com/office/powerpoint/2010/main" val="4199048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7637" y="318911"/>
            <a:ext cx="9056383" cy="6133404"/>
          </a:xfrm>
        </p:spPr>
        <p:txBody>
          <a:bodyPr>
            <a:normAutofit fontScale="85000" lnSpcReduction="20000"/>
          </a:bodyPr>
          <a:lstStyle/>
          <a:p>
            <a:pPr>
              <a:buNone/>
            </a:pPr>
            <a:r>
              <a:rPr lang="ru-RU" b="1" dirty="0">
                <a:solidFill>
                  <a:srgbClr val="C00000"/>
                </a:solidFill>
              </a:rPr>
              <a:t>Спортивные упражнения</a:t>
            </a:r>
            <a:endParaRPr lang="ru-RU" dirty="0">
              <a:solidFill>
                <a:srgbClr val="C00000"/>
              </a:solidFill>
            </a:endParaRPr>
          </a:p>
          <a:p>
            <a:r>
              <a:rPr lang="ru-RU" b="1" dirty="0">
                <a:solidFill>
                  <a:schemeClr val="tx1"/>
                </a:solidFill>
                <a:latin typeface="Times New Roman" pitchFamily="18" charset="0"/>
                <a:cs typeface="Times New Roman" pitchFamily="18" charset="0"/>
              </a:rPr>
              <a:t>Катание на санках.</a:t>
            </a:r>
            <a:r>
              <a:rPr lang="ru-RU" dirty="0">
                <a:solidFill>
                  <a:schemeClr val="tx1"/>
                </a:solidFill>
                <a:latin typeface="Times New Roman" pitchFamily="18" charset="0"/>
                <a:cs typeface="Times New Roman" pitchFamily="18" charset="0"/>
              </a:rPr>
              <a:t> Во время спуска на санках с горки поднимать заранее положенный предмет (кегля, флажок, снежок и др.). Выполнять разнообразные игровые задания (проехать в воротца, попасть снежком в цель, выполнить поворот). Участвовать в играх-эстафетах с санками. </a:t>
            </a:r>
          </a:p>
          <a:p>
            <a:r>
              <a:rPr lang="ru-RU" b="1" dirty="0">
                <a:solidFill>
                  <a:schemeClr val="tx1"/>
                </a:solidFill>
                <a:latin typeface="Times New Roman" pitchFamily="18" charset="0"/>
                <a:cs typeface="Times New Roman" pitchFamily="18" charset="0"/>
              </a:rPr>
              <a:t>Ходьба на лыжах.</a:t>
            </a:r>
            <a:r>
              <a:rPr lang="ru-RU" dirty="0">
                <a:solidFill>
                  <a:schemeClr val="tx1"/>
                </a:solidFill>
                <a:latin typeface="Times New Roman" pitchFamily="18" charset="0"/>
                <a:cs typeface="Times New Roman" pitchFamily="18" charset="0"/>
              </a:rPr>
              <a:t> Идти скользящим шагом по лыжне, заложив руки за спину. Ходить попеременным </a:t>
            </a:r>
            <a:r>
              <a:rPr lang="ru-RU" dirty="0" err="1">
                <a:solidFill>
                  <a:schemeClr val="tx1"/>
                </a:solidFill>
                <a:latin typeface="Times New Roman" pitchFamily="18" charset="0"/>
                <a:cs typeface="Times New Roman" pitchFamily="18" charset="0"/>
              </a:rPr>
              <a:t>двухшажным</a:t>
            </a:r>
            <a:r>
              <a:rPr lang="ru-RU" dirty="0">
                <a:solidFill>
                  <a:schemeClr val="tx1"/>
                </a:solidFill>
                <a:latin typeface="Times New Roman" pitchFamily="18" charset="0"/>
                <a:cs typeface="Times New Roman" pitchFamily="18" charset="0"/>
              </a:rPr>
              <a:t> ходом (с палками). Проходить на лыжах 600 м в среднем темпе, 2–3 км в медленном темпе. Выполнять повороты переступанием в движении. Подниматься на горку лесенкой, елочкой. Спускаться с горки в низкой и высокой стойке, тормозить.</a:t>
            </a:r>
          </a:p>
          <a:p>
            <a:r>
              <a:rPr lang="ru-RU" dirty="0">
                <a:solidFill>
                  <a:schemeClr val="tx1"/>
                </a:solidFill>
                <a:latin typeface="Times New Roman" pitchFamily="18" charset="0"/>
                <a:cs typeface="Times New Roman" pitchFamily="18" charset="0"/>
              </a:rPr>
              <a:t> </a:t>
            </a:r>
            <a:r>
              <a:rPr lang="ru-RU" b="1" dirty="0">
                <a:solidFill>
                  <a:schemeClr val="tx1"/>
                </a:solidFill>
                <a:latin typeface="Times New Roman" pitchFamily="18" charset="0"/>
                <a:cs typeface="Times New Roman" pitchFamily="18" charset="0"/>
              </a:rPr>
              <a:t>Игры на лыжах.</a:t>
            </a:r>
            <a:r>
              <a:rPr lang="ru-RU" dirty="0">
                <a:solidFill>
                  <a:schemeClr val="tx1"/>
                </a:solidFill>
                <a:latin typeface="Times New Roman" pitchFamily="18" charset="0"/>
                <a:cs typeface="Times New Roman" pitchFamily="18" charset="0"/>
              </a:rPr>
              <a:t> «Шире шаг», «Кто самый быстрый?», «Встречная эстафета», «Не задень» и др. </a:t>
            </a:r>
          </a:p>
          <a:p>
            <a:r>
              <a:rPr lang="ru-RU" b="1" dirty="0">
                <a:solidFill>
                  <a:schemeClr val="tx1"/>
                </a:solidFill>
                <a:latin typeface="Times New Roman" pitchFamily="18" charset="0"/>
                <a:cs typeface="Times New Roman" pitchFamily="18" charset="0"/>
              </a:rPr>
              <a:t>Кататься на двухколесном велосипеде по прямой, по кругу, змейкой</a:t>
            </a:r>
            <a:r>
              <a:rPr lang="ru-RU" dirty="0">
                <a:solidFill>
                  <a:schemeClr val="tx1"/>
                </a:solidFill>
                <a:latin typeface="Times New Roman" pitchFamily="18" charset="0"/>
                <a:cs typeface="Times New Roman" pitchFamily="18" charset="0"/>
              </a:rPr>
              <a:t>; тормозить. Свободно кататься на самокате. </a:t>
            </a:r>
          </a:p>
          <a:p>
            <a:r>
              <a:rPr lang="ru-RU" b="1" dirty="0">
                <a:solidFill>
                  <a:schemeClr val="tx1"/>
                </a:solidFill>
                <a:latin typeface="Times New Roman" pitchFamily="18" charset="0"/>
                <a:cs typeface="Times New Roman" pitchFamily="18" charset="0"/>
              </a:rPr>
              <a:t>Игры на велосипеде.</a:t>
            </a:r>
            <a:r>
              <a:rPr lang="ru-RU" dirty="0">
                <a:solidFill>
                  <a:schemeClr val="tx1"/>
                </a:solidFill>
                <a:latin typeface="Times New Roman" pitchFamily="18" charset="0"/>
                <a:cs typeface="Times New Roman" pitchFamily="18" charset="0"/>
              </a:rPr>
              <a:t> «Достань предмет», «Правила дорожного движения» и др. </a:t>
            </a:r>
          </a:p>
          <a:p>
            <a:r>
              <a:rPr lang="ru-RU" b="1" dirty="0">
                <a:solidFill>
                  <a:srgbClr val="C00000"/>
                </a:solidFill>
                <a:latin typeface="Times New Roman" pitchFamily="18" charset="0"/>
                <a:cs typeface="Times New Roman" pitchFamily="18" charset="0"/>
              </a:rPr>
              <a:t>Спортивные игры</a:t>
            </a:r>
            <a:endParaRPr lang="ru-RU" dirty="0">
              <a:solidFill>
                <a:srgbClr val="C00000"/>
              </a:solidFill>
              <a:latin typeface="Times New Roman" pitchFamily="18" charset="0"/>
              <a:cs typeface="Times New Roman" pitchFamily="18" charset="0"/>
            </a:endParaRPr>
          </a:p>
          <a:p>
            <a:r>
              <a:rPr lang="ru-RU" b="1" dirty="0">
                <a:solidFill>
                  <a:schemeClr val="tx1"/>
                </a:solidFill>
                <a:latin typeface="Times New Roman" pitchFamily="18" charset="0"/>
                <a:cs typeface="Times New Roman" pitchFamily="18" charset="0"/>
              </a:rPr>
              <a:t>Городки.</a:t>
            </a:r>
            <a:r>
              <a:rPr lang="ru-RU" dirty="0">
                <a:solidFill>
                  <a:schemeClr val="tx1"/>
                </a:solidFill>
                <a:latin typeface="Times New Roman" pitchFamily="18" charset="0"/>
                <a:cs typeface="Times New Roman" pitchFamily="18" charset="0"/>
              </a:rPr>
              <a:t> Бросать биты сбоку, от плеча, занимая правильное исходное положение. Знать 4—5 фигур. Выбивать городки с </a:t>
            </a:r>
            <a:r>
              <a:rPr lang="ru-RU" dirty="0" err="1">
                <a:solidFill>
                  <a:schemeClr val="tx1"/>
                </a:solidFill>
                <a:latin typeface="Times New Roman" pitchFamily="18" charset="0"/>
                <a:cs typeface="Times New Roman" pitchFamily="18" charset="0"/>
              </a:rPr>
              <a:t>полукона</a:t>
            </a:r>
            <a:r>
              <a:rPr lang="ru-RU" dirty="0">
                <a:solidFill>
                  <a:schemeClr val="tx1"/>
                </a:solidFill>
                <a:latin typeface="Times New Roman" pitchFamily="18" charset="0"/>
                <a:cs typeface="Times New Roman" pitchFamily="18" charset="0"/>
              </a:rPr>
              <a:t> и кона при наименьшем количестве бросков бит. </a:t>
            </a:r>
          </a:p>
          <a:p>
            <a:r>
              <a:rPr lang="ru-RU" b="1" dirty="0">
                <a:solidFill>
                  <a:schemeClr val="tx1"/>
                </a:solidFill>
                <a:latin typeface="Times New Roman" pitchFamily="18" charset="0"/>
                <a:cs typeface="Times New Roman" pitchFamily="18" charset="0"/>
              </a:rPr>
              <a:t>Элементы баскетбола.</a:t>
            </a:r>
            <a:r>
              <a:rPr lang="ru-RU" dirty="0">
                <a:solidFill>
                  <a:schemeClr val="tx1"/>
                </a:solidFill>
                <a:latin typeface="Times New Roman" pitchFamily="18" charset="0"/>
                <a:cs typeface="Times New Roman" pitchFamily="18" charset="0"/>
              </a:rPr>
              <a:t> Передавать мяч друг другу (двумя руками от груди, одной рукой от плеча). Перебрасывать мяч друг другу двумя руками от груди в движении. Ловить летящий мяч на разной высоте (на уровне груди, над головой, сбоку, снизу, у пола и т. п.) и с разных сторон. Бросать мяч в корзину двумя руками из-за головы, от плеча. Вести мяч одной рукой, передавая его из одной руки в другую, передвигаться в разных направлениях, останавливаясь и снова передвигаясь по сигналу.</a:t>
            </a:r>
          </a:p>
          <a:p>
            <a:r>
              <a:rPr lang="ru-RU" b="1" dirty="0">
                <a:solidFill>
                  <a:schemeClr val="tx1"/>
                </a:solidFill>
                <a:latin typeface="Times New Roman" pitchFamily="18" charset="0"/>
                <a:cs typeface="Times New Roman" pitchFamily="18" charset="0"/>
              </a:rPr>
              <a:t>Элементы футбола.</a:t>
            </a:r>
            <a:r>
              <a:rPr lang="ru-RU" dirty="0">
                <a:solidFill>
                  <a:schemeClr val="tx1"/>
                </a:solidFill>
                <a:latin typeface="Times New Roman" pitchFamily="18" charset="0"/>
                <a:cs typeface="Times New Roman" pitchFamily="18" charset="0"/>
              </a:rPr>
              <a:t> Передавать мяч друг другу, отбивая его правой и левой ногой, стоя на месте. Вести мяч змейкой между расставленными предметами, попадать в предметы, забивать мяч в ворота. Удары по неподвижному мячу правой и левой ногой с одного, двух, трех шагов.  Удары по катящемуся мячу. Броски мяча из-за головы двумя руками.  Вбрасывание и прием мяча в парах.</a:t>
            </a:r>
          </a:p>
          <a:p>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9940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41728" y="267394"/>
            <a:ext cx="9196356" cy="6751592"/>
          </a:xfrm>
        </p:spPr>
        <p:txBody>
          <a:bodyPr>
            <a:normAutofit fontScale="85000" lnSpcReduction="20000"/>
          </a:bodyPr>
          <a:lstStyle/>
          <a:p>
            <a:r>
              <a:rPr lang="ru-RU" b="1" dirty="0" smtClean="0">
                <a:solidFill>
                  <a:schemeClr val="tx1"/>
                </a:solidFill>
                <a:latin typeface="Times New Roman" pitchFamily="18" charset="0"/>
                <a:cs typeface="Times New Roman" pitchFamily="18" charset="0"/>
              </a:rPr>
              <a:t>Элементы </a:t>
            </a:r>
            <a:r>
              <a:rPr lang="ru-RU" b="1" dirty="0">
                <a:solidFill>
                  <a:schemeClr val="tx1"/>
                </a:solidFill>
                <a:latin typeface="Times New Roman" pitchFamily="18" charset="0"/>
                <a:cs typeface="Times New Roman" pitchFamily="18" charset="0"/>
              </a:rPr>
              <a:t>хоккея</a:t>
            </a:r>
            <a:r>
              <a:rPr lang="ru-RU" dirty="0">
                <a:solidFill>
                  <a:schemeClr val="tx1"/>
                </a:solidFill>
                <a:latin typeface="Times New Roman" pitchFamily="18" charset="0"/>
                <a:cs typeface="Times New Roman" pitchFamily="18" charset="0"/>
              </a:rPr>
              <a:t> (без коньков — на снегу, на траве). Вести шайбу клюшкой, не отрывая ее от шайбы. Прокатывать шайбу клюшкой друг другу, задерживать шайбу клюшкой. Вести шайбу клюшкой вокруг предметов и между ними. Забивать шайбу в ворота, держа клюшку двумя руками (справа и слева). Попадать шайбой в ворота, ударять по шайбе с места и после ведения. </a:t>
            </a:r>
          </a:p>
          <a:p>
            <a:r>
              <a:rPr lang="ru-RU" b="1" dirty="0">
                <a:solidFill>
                  <a:schemeClr val="tx1"/>
                </a:solidFill>
                <a:latin typeface="Times New Roman" pitchFamily="18" charset="0"/>
                <a:cs typeface="Times New Roman" pitchFamily="18" charset="0"/>
              </a:rPr>
              <a:t>Бадминтон.</a:t>
            </a:r>
            <a:r>
              <a:rPr lang="ru-RU" dirty="0">
                <a:solidFill>
                  <a:schemeClr val="tx1"/>
                </a:solidFill>
                <a:latin typeface="Times New Roman" pitchFamily="18" charset="0"/>
                <a:cs typeface="Times New Roman" pitchFamily="18" charset="0"/>
              </a:rPr>
              <a:t> Перебрасывать волан на сторону партнера без сетки, через сетку (правильно держа ракетку). Свободно передвигаться по площадке во время игры. </a:t>
            </a:r>
          </a:p>
          <a:p>
            <a:r>
              <a:rPr lang="ru-RU" b="1" dirty="0">
                <a:solidFill>
                  <a:schemeClr val="tx1"/>
                </a:solidFill>
                <a:latin typeface="Times New Roman" pitchFamily="18" charset="0"/>
                <a:cs typeface="Times New Roman" pitchFamily="18" charset="0"/>
              </a:rPr>
              <a:t>Элементы настольного тенниса</a:t>
            </a:r>
            <a:r>
              <a:rPr lang="ru-RU" dirty="0">
                <a:solidFill>
                  <a:schemeClr val="tx1"/>
                </a:solidFill>
                <a:latin typeface="Times New Roman" pitchFamily="18" charset="0"/>
                <a:cs typeface="Times New Roman" pitchFamily="18" charset="0"/>
              </a:rPr>
              <a:t>. Выполнять подготовительные упражнения с ракеткой и мячом: подбрасывать и ловить мяч одной рукой, ракеткой с ударом о пол, о стену (правильно держа ракетку). Подавать мяч через сетку после его отскока от стола. </a:t>
            </a:r>
          </a:p>
          <a:p>
            <a:pPr marL="0" indent="0">
              <a:buNone/>
            </a:pPr>
            <a:r>
              <a:rPr lang="ru-RU" b="1" dirty="0" smtClean="0">
                <a:solidFill>
                  <a:schemeClr val="tx1"/>
                </a:solidFill>
                <a:latin typeface="Times New Roman" pitchFamily="18" charset="0"/>
                <a:cs typeface="Times New Roman" pitchFamily="18" charset="0"/>
              </a:rPr>
              <a:t>       </a:t>
            </a:r>
            <a:r>
              <a:rPr lang="ru-RU" b="1" dirty="0" smtClean="0">
                <a:solidFill>
                  <a:srgbClr val="C00000"/>
                </a:solidFill>
                <a:latin typeface="Times New Roman" pitchFamily="18" charset="0"/>
                <a:cs typeface="Times New Roman" pitchFamily="18" charset="0"/>
              </a:rPr>
              <a:t>Подвижные </a:t>
            </a:r>
            <a:r>
              <a:rPr lang="ru-RU" b="1" dirty="0">
                <a:solidFill>
                  <a:srgbClr val="C00000"/>
                </a:solidFill>
                <a:latin typeface="Times New Roman" pitchFamily="18" charset="0"/>
                <a:cs typeface="Times New Roman" pitchFamily="18" charset="0"/>
              </a:rPr>
              <a:t>игры</a:t>
            </a:r>
            <a:endParaRPr lang="ru-RU" dirty="0">
              <a:solidFill>
                <a:srgbClr val="C00000"/>
              </a:solidFill>
              <a:latin typeface="Times New Roman" pitchFamily="18" charset="0"/>
              <a:cs typeface="Times New Roman" pitchFamily="18" charset="0"/>
            </a:endParaRPr>
          </a:p>
          <a:p>
            <a:r>
              <a:rPr lang="ru-RU" b="1" dirty="0">
                <a:solidFill>
                  <a:schemeClr val="tx1"/>
                </a:solidFill>
                <a:latin typeface="Times New Roman" pitchFamily="18" charset="0"/>
                <a:cs typeface="Times New Roman" pitchFamily="18" charset="0"/>
              </a:rPr>
              <a:t>С бегом.</a:t>
            </a:r>
            <a:r>
              <a:rPr lang="ru-RU" dirty="0">
                <a:solidFill>
                  <a:schemeClr val="tx1"/>
                </a:solidFill>
                <a:latin typeface="Times New Roman" pitchFamily="18" charset="0"/>
                <a:cs typeface="Times New Roman" pitchFamily="18" charset="0"/>
              </a:rPr>
              <a:t> «Быстро возьми, быстро положи», «Перемени предмет», «</a:t>
            </a:r>
            <a:r>
              <a:rPr lang="ru-RU" dirty="0" err="1">
                <a:solidFill>
                  <a:schemeClr val="tx1"/>
                </a:solidFill>
                <a:latin typeface="Times New Roman" pitchFamily="18" charset="0"/>
                <a:cs typeface="Times New Roman" pitchFamily="18" charset="0"/>
              </a:rPr>
              <a:t>Ловишка</a:t>
            </a:r>
            <a:r>
              <a:rPr lang="ru-RU" dirty="0">
                <a:solidFill>
                  <a:schemeClr val="tx1"/>
                </a:solidFill>
                <a:latin typeface="Times New Roman" pitchFamily="18" charset="0"/>
                <a:cs typeface="Times New Roman" pitchFamily="18" charset="0"/>
              </a:rPr>
              <a:t>, бери ленту», «Совушка», «Чье звено скорее соберется?», «Кто скорее докатит обруч до флажка?», «Жмурки», «Два Мороза», «Догони свою пару», «Краски», «Горелки», «Коршун и наседка». </a:t>
            </a:r>
          </a:p>
          <a:p>
            <a:r>
              <a:rPr lang="ru-RU" b="1" dirty="0">
                <a:solidFill>
                  <a:schemeClr val="tx1"/>
                </a:solidFill>
                <a:latin typeface="Times New Roman" pitchFamily="18" charset="0"/>
                <a:cs typeface="Times New Roman" pitchFamily="18" charset="0"/>
              </a:rPr>
              <a:t>С прыжками.</a:t>
            </a:r>
            <a:r>
              <a:rPr lang="ru-RU" dirty="0">
                <a:solidFill>
                  <a:schemeClr val="tx1"/>
                </a:solidFill>
                <a:latin typeface="Times New Roman" pitchFamily="18" charset="0"/>
                <a:cs typeface="Times New Roman" pitchFamily="18" charset="0"/>
              </a:rPr>
              <a:t> «Лягушки и цапля», «Не попадись», «Волк во рву».</a:t>
            </a:r>
          </a:p>
          <a:p>
            <a:r>
              <a:rPr lang="ru-RU" b="1" dirty="0">
                <a:solidFill>
                  <a:schemeClr val="tx1"/>
                </a:solidFill>
                <a:latin typeface="Times New Roman" pitchFamily="18" charset="0"/>
                <a:cs typeface="Times New Roman" pitchFamily="18" charset="0"/>
              </a:rPr>
              <a:t> С метанием и ловлей</a:t>
            </a:r>
            <a:r>
              <a:rPr lang="ru-RU" dirty="0">
                <a:solidFill>
                  <a:schemeClr val="tx1"/>
                </a:solidFill>
                <a:latin typeface="Times New Roman" pitchFamily="18" charset="0"/>
                <a:cs typeface="Times New Roman" pitchFamily="18" charset="0"/>
              </a:rPr>
              <a:t>. «Кого назвали, тот ловит мяч», «Стоп», «Кто самый меткий?», «Охотники и звери», «</a:t>
            </a:r>
            <a:r>
              <a:rPr lang="ru-RU" dirty="0" err="1">
                <a:solidFill>
                  <a:schemeClr val="tx1"/>
                </a:solidFill>
                <a:latin typeface="Times New Roman" pitchFamily="18" charset="0"/>
                <a:cs typeface="Times New Roman" pitchFamily="18" charset="0"/>
              </a:rPr>
              <a:t>Ловишки</a:t>
            </a:r>
            <a:r>
              <a:rPr lang="ru-RU" dirty="0">
                <a:solidFill>
                  <a:schemeClr val="tx1"/>
                </a:solidFill>
                <a:latin typeface="Times New Roman" pitchFamily="18" charset="0"/>
                <a:cs typeface="Times New Roman" pitchFamily="18" charset="0"/>
              </a:rPr>
              <a:t> с мячом». </a:t>
            </a:r>
          </a:p>
          <a:p>
            <a:r>
              <a:rPr lang="ru-RU" b="1" dirty="0">
                <a:solidFill>
                  <a:schemeClr val="tx1"/>
                </a:solidFill>
                <a:latin typeface="Times New Roman" pitchFamily="18" charset="0"/>
                <a:cs typeface="Times New Roman" pitchFamily="18" charset="0"/>
              </a:rPr>
              <a:t>С ползанием и лазаньем.</a:t>
            </a:r>
            <a:r>
              <a:rPr lang="ru-RU" dirty="0">
                <a:solidFill>
                  <a:schemeClr val="tx1"/>
                </a:solidFill>
                <a:latin typeface="Times New Roman" pitchFamily="18" charset="0"/>
                <a:cs typeface="Times New Roman" pitchFamily="18" charset="0"/>
              </a:rPr>
              <a:t> «Перелет птиц», «Ловля обезьян». </a:t>
            </a:r>
          </a:p>
          <a:p>
            <a:r>
              <a:rPr lang="ru-RU" b="1" dirty="0">
                <a:solidFill>
                  <a:schemeClr val="tx1"/>
                </a:solidFill>
                <a:latin typeface="Times New Roman" pitchFamily="18" charset="0"/>
                <a:cs typeface="Times New Roman" pitchFamily="18" charset="0"/>
              </a:rPr>
              <a:t>С элементами хоккея</a:t>
            </a:r>
            <a:r>
              <a:rPr lang="ru-RU" dirty="0">
                <a:solidFill>
                  <a:schemeClr val="tx1"/>
                </a:solidFill>
                <a:latin typeface="Times New Roman" pitchFamily="18" charset="0"/>
                <a:cs typeface="Times New Roman" pitchFamily="18" charset="0"/>
              </a:rPr>
              <a:t>. «Гонка хоккеистов», «Мяч – печать», «Салочки с шайбой», «Шайба по кругу», «Игра с мячом в кругу».</a:t>
            </a:r>
          </a:p>
          <a:p>
            <a:r>
              <a:rPr lang="ru-RU" dirty="0">
                <a:solidFill>
                  <a:schemeClr val="tx1"/>
                </a:solidFill>
                <a:latin typeface="Times New Roman" pitchFamily="18" charset="0"/>
                <a:cs typeface="Times New Roman" pitchFamily="18" charset="0"/>
              </a:rPr>
              <a:t> </a:t>
            </a:r>
            <a:r>
              <a:rPr lang="ru-RU" b="1" dirty="0">
                <a:solidFill>
                  <a:schemeClr val="tx1"/>
                </a:solidFill>
                <a:latin typeface="Times New Roman" pitchFamily="18" charset="0"/>
                <a:cs typeface="Times New Roman" pitchFamily="18" charset="0"/>
              </a:rPr>
              <a:t>С элементами футбола.</a:t>
            </a:r>
            <a:r>
              <a:rPr lang="ru-RU" dirty="0">
                <a:solidFill>
                  <a:schemeClr val="tx1"/>
                </a:solidFill>
                <a:latin typeface="Times New Roman" pitchFamily="18" charset="0"/>
                <a:cs typeface="Times New Roman" pitchFamily="18" charset="0"/>
              </a:rPr>
              <a:t> «Подвижная цель», «Ведение мяча парами», «Гонка мячей».</a:t>
            </a:r>
          </a:p>
          <a:p>
            <a:r>
              <a:rPr lang="ru-RU" dirty="0">
                <a:solidFill>
                  <a:schemeClr val="tx1"/>
                </a:solidFill>
                <a:latin typeface="Times New Roman" pitchFamily="18" charset="0"/>
                <a:cs typeface="Times New Roman" pitchFamily="18" charset="0"/>
              </a:rPr>
              <a:t>с элементами баскетбола «За мячом», «Поймай мяч», «Кого назвали, тот ловит мяч», «Борьба за мяч»</a:t>
            </a:r>
          </a:p>
          <a:p>
            <a:r>
              <a:rPr lang="ru-RU" b="1" dirty="0">
                <a:solidFill>
                  <a:schemeClr val="tx1"/>
                </a:solidFill>
                <a:latin typeface="Times New Roman" pitchFamily="18" charset="0"/>
                <a:cs typeface="Times New Roman" pitchFamily="18" charset="0"/>
              </a:rPr>
              <a:t>Эстафеты</a:t>
            </a:r>
            <a:r>
              <a:rPr lang="ru-RU" dirty="0">
                <a:solidFill>
                  <a:schemeClr val="tx1"/>
                </a:solidFill>
                <a:latin typeface="Times New Roman" pitchFamily="18" charset="0"/>
                <a:cs typeface="Times New Roman" pitchFamily="18" charset="0"/>
              </a:rPr>
              <a:t>. «Веселые соревнования», «Дорожка препятствий». </a:t>
            </a:r>
          </a:p>
          <a:p>
            <a:r>
              <a:rPr lang="ru-RU" b="1" dirty="0">
                <a:solidFill>
                  <a:schemeClr val="tx1"/>
                </a:solidFill>
                <a:latin typeface="Times New Roman" pitchFamily="18" charset="0"/>
                <a:cs typeface="Times New Roman" pitchFamily="18" charset="0"/>
              </a:rPr>
              <a:t>С элементами соревнования.</a:t>
            </a:r>
            <a:r>
              <a:rPr lang="ru-RU" dirty="0">
                <a:solidFill>
                  <a:schemeClr val="tx1"/>
                </a:solidFill>
                <a:latin typeface="Times New Roman" pitchFamily="18" charset="0"/>
                <a:cs typeface="Times New Roman" pitchFamily="18" charset="0"/>
              </a:rPr>
              <a:t> «Кто скорее добежит через препятствия к флажку?», «Чья команда забросит в корзину больше мячей?». </a:t>
            </a:r>
          </a:p>
          <a:p>
            <a:r>
              <a:rPr lang="ru-RU" b="1" dirty="0" smtClean="0">
                <a:solidFill>
                  <a:schemeClr val="tx1"/>
                </a:solidFill>
                <a:latin typeface="Times New Roman" pitchFamily="18" charset="0"/>
                <a:cs typeface="Times New Roman" pitchFamily="18" charset="0"/>
              </a:rPr>
              <a:t>Народные игры.</a:t>
            </a:r>
            <a:r>
              <a:rPr lang="ru-RU" dirty="0" smtClean="0">
                <a:solidFill>
                  <a:schemeClr val="tx1"/>
                </a:solidFill>
                <a:latin typeface="Times New Roman" pitchFamily="18" charset="0"/>
                <a:cs typeface="Times New Roman" pitchFamily="18" charset="0"/>
              </a:rPr>
              <a:t> «Гори, гори ясно!», лапта.</a:t>
            </a:r>
            <a:endParaRPr lang="ru-RU" dirty="0">
              <a:solidFill>
                <a:schemeClr val="tx1"/>
              </a:solidFill>
              <a:latin typeface="Times New Roman" pitchFamily="18" charset="0"/>
              <a:cs typeface="Times New Roman" pitchFamily="18" charset="0"/>
            </a:endParaRPr>
          </a:p>
          <a:p>
            <a:pPr marL="0" indent="0">
              <a:buNone/>
            </a:pPr>
            <a:r>
              <a:rPr lang="ru-RU" b="1" dirty="0"/>
              <a:t> </a:t>
            </a:r>
            <a:endParaRPr lang="ru-RU" dirty="0"/>
          </a:p>
          <a:p>
            <a:endParaRPr lang="ru-RU" dirty="0"/>
          </a:p>
        </p:txBody>
      </p:sp>
    </p:spTree>
    <p:extLst>
      <p:ext uri="{BB962C8B-B14F-4D97-AF65-F5344CB8AC3E}">
        <p14:creationId xmlns:p14="http://schemas.microsoft.com/office/powerpoint/2010/main" val="1656350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4455" y="640882"/>
            <a:ext cx="8596668" cy="3880773"/>
          </a:xfrm>
        </p:spPr>
        <p:txBody>
          <a:bodyPr/>
          <a:lstStyle/>
          <a:p>
            <a:r>
              <a:rPr lang="ru-RU" dirty="0">
                <a:solidFill>
                  <a:srgbClr val="000000"/>
                </a:solidFill>
                <a:latin typeface="Times New Roman" panose="02020603050405020304" pitchFamily="18" charset="0"/>
                <a:ea typeface="Times New Roman" panose="02020603050405020304" pitchFamily="18" charset="0"/>
              </a:rPr>
              <a:t>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«ОТ РОЖДЕНИЯ ДО ШКОЛЫ» / Под ред. Н. Е. </a:t>
            </a:r>
            <a:r>
              <a:rPr lang="ru-RU" dirty="0" err="1">
                <a:solidFill>
                  <a:srgbClr val="000000"/>
                </a:solidFill>
                <a:latin typeface="Times New Roman" panose="02020603050405020304" pitchFamily="18" charset="0"/>
                <a:ea typeface="Times New Roman" panose="02020603050405020304" pitchFamily="18" charset="0"/>
              </a:rPr>
              <a:t>Вераксы</a:t>
            </a:r>
            <a:r>
              <a:rPr lang="ru-RU" dirty="0">
                <a:solidFill>
                  <a:srgbClr val="000000"/>
                </a:solidFill>
                <a:latin typeface="Times New Roman" panose="02020603050405020304" pitchFamily="18" charset="0"/>
                <a:ea typeface="Times New Roman" panose="02020603050405020304" pitchFamily="18" charset="0"/>
              </a:rPr>
              <a:t>, Т. С. Комаровой, М. А. Васильевой, образовательной программы ДОУ –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 Рабочая программа ориентирована на использование учебно-методического комплекта: Л.И. </a:t>
            </a:r>
            <a:r>
              <a:rPr lang="ru-RU" dirty="0" err="1">
                <a:solidFill>
                  <a:srgbClr val="000000"/>
                </a:solidFill>
                <a:latin typeface="Times New Roman" panose="02020603050405020304" pitchFamily="18" charset="0"/>
                <a:ea typeface="Times New Roman" panose="02020603050405020304" pitchFamily="18" charset="0"/>
              </a:rPr>
              <a:t>Пензулаева</a:t>
            </a:r>
            <a:r>
              <a:rPr lang="ru-RU" dirty="0">
                <a:solidFill>
                  <a:srgbClr val="000000"/>
                </a:solidFill>
                <a:latin typeface="Times New Roman" panose="02020603050405020304" pitchFamily="18" charset="0"/>
                <a:ea typeface="Times New Roman" panose="02020603050405020304" pitchFamily="18" charset="0"/>
              </a:rPr>
              <a:t> «Физическая культура в детском саду: </a:t>
            </a:r>
            <a:r>
              <a:rPr lang="ru-RU" dirty="0" smtClean="0">
                <a:solidFill>
                  <a:srgbClr val="000000"/>
                </a:solidFill>
                <a:latin typeface="Times New Roman" panose="02020603050405020304" pitchFamily="18" charset="0"/>
                <a:ea typeface="Times New Roman" panose="02020603050405020304" pitchFamily="18" charset="0"/>
              </a:rPr>
              <a:t>Подготовительная группа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М.:Мозаика-Синтез</a:t>
            </a:r>
            <a:r>
              <a:rPr lang="ru-RU" dirty="0">
                <a:solidFill>
                  <a:srgbClr val="000000"/>
                </a:solidFill>
                <a:latin typeface="Times New Roman" panose="02020603050405020304" pitchFamily="18" charset="0"/>
                <a:ea typeface="Times New Roman" panose="02020603050405020304" pitchFamily="18" charset="0"/>
              </a:rPr>
              <a:t>, 2014</a:t>
            </a:r>
            <a:r>
              <a:rPr lang="ru-RU" dirty="0" smtClean="0">
                <a:solidFill>
                  <a:srgbClr val="000000"/>
                </a:solidFill>
                <a:latin typeface="Times New Roman" panose="02020603050405020304" pitchFamily="18" charset="0"/>
                <a:ea typeface="Times New Roman" panose="02020603050405020304" pitchFamily="18" charset="0"/>
              </a:rPr>
              <a:t>».</a:t>
            </a:r>
          </a:p>
          <a:p>
            <a:r>
              <a:rPr lang="ru-RU" dirty="0">
                <a:solidFill>
                  <a:schemeClr val="tx1"/>
                </a:solidFill>
                <a:latin typeface="Times New Roman" panose="02020603050405020304" pitchFamily="18" charset="0"/>
                <a:cs typeface="Times New Roman" panose="02020603050405020304" pitchFamily="18" charset="0"/>
              </a:rPr>
              <a:t>Часть программы, формируемой участниками образовательных отношений реализуется с учётом парциальной программы физического развития детей дошкольного возраста «Малыши крепыши» (О.В. </a:t>
            </a:r>
            <a:r>
              <a:rPr lang="ru-RU" dirty="0" err="1">
                <a:solidFill>
                  <a:schemeClr val="tx1"/>
                </a:solidFill>
                <a:latin typeface="Times New Roman" panose="02020603050405020304" pitchFamily="18" charset="0"/>
                <a:cs typeface="Times New Roman" panose="02020603050405020304" pitchFamily="18" charset="0"/>
              </a:rPr>
              <a:t>Бережнова</a:t>
            </a:r>
            <a:r>
              <a:rPr lang="ru-RU" dirty="0">
                <a:solidFill>
                  <a:schemeClr val="tx1"/>
                </a:solidFill>
                <a:latin typeface="Times New Roman" panose="02020603050405020304" pitchFamily="18" charset="0"/>
                <a:cs typeface="Times New Roman" panose="02020603050405020304" pitchFamily="18" charset="0"/>
              </a:rPr>
              <a:t>, В.В. Бойко).</a:t>
            </a:r>
          </a:p>
          <a:p>
            <a:endParaRPr lang="ru-RU" dirty="0">
              <a:latin typeface="Times New Roman" panose="02020603050405020304" pitchFamily="18" charset="0"/>
              <a:ea typeface="Times New Roman" panose="02020603050405020304" pitchFamily="18" charset="0"/>
            </a:endParaRPr>
          </a:p>
          <a:p>
            <a:endParaRPr lang="ru-RU" dirty="0" smtClean="0"/>
          </a:p>
          <a:p>
            <a:pPr marL="0" indent="0">
              <a:buNone/>
            </a:pPr>
            <a:endParaRPr lang="ru-RU" dirty="0"/>
          </a:p>
        </p:txBody>
      </p:sp>
    </p:spTree>
    <p:extLst>
      <p:ext uri="{BB962C8B-B14F-4D97-AF65-F5344CB8AC3E}">
        <p14:creationId xmlns:p14="http://schemas.microsoft.com/office/powerpoint/2010/main" val="2374790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1424" y="274749"/>
            <a:ext cx="8596668" cy="742681"/>
          </a:xfrm>
        </p:spPr>
        <p:txBody>
          <a:bodyPr>
            <a:normAutofit fontScale="90000"/>
          </a:bodyPr>
          <a:lstStyle/>
          <a:p>
            <a:r>
              <a:rPr lang="ru-RU" sz="2700" b="1" dirty="0">
                <a:solidFill>
                  <a:srgbClr val="C00000"/>
                </a:solidFill>
              </a:rPr>
              <a:t>Особенности взаимодействия педагогического коллектива с семьями воспитанников</a:t>
            </a:r>
            <a:r>
              <a:rPr lang="ru-RU" dirty="0"/>
              <a:t/>
            </a:r>
            <a:br>
              <a:rPr lang="ru-RU" dirty="0"/>
            </a:br>
            <a:endParaRPr lang="ru-RU" dirty="0"/>
          </a:p>
        </p:txBody>
      </p:sp>
      <p:sp>
        <p:nvSpPr>
          <p:cNvPr id="3" name="Объект 2"/>
          <p:cNvSpPr>
            <a:spLocks noGrp="1"/>
          </p:cNvSpPr>
          <p:nvPr>
            <p:ph idx="1"/>
          </p:nvPr>
        </p:nvSpPr>
        <p:spPr>
          <a:xfrm>
            <a:off x="677334" y="1413614"/>
            <a:ext cx="9020458" cy="4884155"/>
          </a:xfrm>
        </p:spPr>
        <p:txBody>
          <a:bodyPr>
            <a:normAutofit/>
          </a:bodyPr>
          <a:lstStyle/>
          <a:p>
            <a:pPr lvl="0"/>
            <a:r>
              <a:rPr lang="ru-RU" sz="1400" dirty="0">
                <a:solidFill>
                  <a:schemeClr val="tx1"/>
                </a:solidFill>
                <a:latin typeface="Times New Roman" panose="02020603050405020304" pitchFamily="18" charset="0"/>
                <a:cs typeface="Times New Roman" panose="02020603050405020304" pitchFamily="18" charset="0"/>
              </a:rPr>
              <a:t>изучить отношения педагогов и родителей к различным вопросам воспитания, обучения, развития детей, условий организации разнообразной деятельности в организации и семье;</a:t>
            </a:r>
          </a:p>
          <a:p>
            <a:pPr lvl="0"/>
            <a:r>
              <a:rPr lang="ru-RU" sz="1400" dirty="0">
                <a:solidFill>
                  <a:schemeClr val="tx1"/>
                </a:solidFill>
                <a:latin typeface="Times New Roman" panose="02020603050405020304" pitchFamily="18" charset="0"/>
                <a:cs typeface="Times New Roman" panose="02020603050405020304" pitchFamily="18" charset="0"/>
              </a:rPr>
              <a:t>познакомить педагогов и родителей с лучшим опытом воспитания детей в дошкольной образовательной организации и семье, а также с трудностями, возникающими в семейном и общественном воспитании дошкольников;</a:t>
            </a:r>
          </a:p>
          <a:p>
            <a:pPr lvl="0"/>
            <a:r>
              <a:rPr lang="ru-RU" sz="1400" dirty="0">
                <a:solidFill>
                  <a:schemeClr val="tx1"/>
                </a:solidFill>
                <a:latin typeface="Times New Roman" panose="02020603050405020304" pitchFamily="18" charset="0"/>
                <a:cs typeface="Times New Roman" panose="02020603050405020304" pitchFamily="18" charset="0"/>
              </a:rPr>
              <a:t>создавать условия для разнообразного по содержанию и формам сотрудничества, способствующего развитию конструктивного взаимодействия педагогов и родителей с детьми;</a:t>
            </a:r>
          </a:p>
          <a:p>
            <a:pPr lvl="0"/>
            <a:r>
              <a:rPr lang="ru-RU" sz="1400" dirty="0">
                <a:solidFill>
                  <a:schemeClr val="tx1"/>
                </a:solidFill>
                <a:latin typeface="Times New Roman" panose="02020603050405020304" pitchFamily="18" charset="0"/>
                <a:cs typeface="Times New Roman" panose="02020603050405020304" pitchFamily="18" charset="0"/>
              </a:rPr>
              <a:t>привлечь семьи воспитанников к участию в совместных мероприятиях различного уровня;</a:t>
            </a:r>
          </a:p>
          <a:p>
            <a:pPr lvl="0"/>
            <a:r>
              <a:rPr lang="ru-RU" sz="1400" dirty="0">
                <a:solidFill>
                  <a:schemeClr val="tx1"/>
                </a:solidFill>
                <a:latin typeface="Times New Roman" panose="02020603050405020304" pitchFamily="18" charset="0"/>
                <a:cs typeface="Times New Roman" panose="02020603050405020304" pitchFamily="18" charset="0"/>
              </a:rPr>
              <a:t>поощрять родителей за внимательное отношение к разнообразным стремлениям и потребностям ребенка и создание необходимых условий для их удовлетворения в семьей.</a:t>
            </a:r>
          </a:p>
          <a:p>
            <a:endParaRPr lang="ru-RU" dirty="0"/>
          </a:p>
        </p:txBody>
      </p:sp>
    </p:spTree>
    <p:extLst>
      <p:ext uri="{BB962C8B-B14F-4D97-AF65-F5344CB8AC3E}">
        <p14:creationId xmlns:p14="http://schemas.microsoft.com/office/powerpoint/2010/main" val="2698701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19955"/>
          </a:xfrm>
        </p:spPr>
        <p:txBody>
          <a:bodyPr>
            <a:noAutofit/>
          </a:bodyPr>
          <a:lstStyle/>
          <a:p>
            <a:r>
              <a:rPr lang="ru-RU" sz="2400" b="1" dirty="0">
                <a:solidFill>
                  <a:srgbClr val="C00000"/>
                </a:solidFill>
              </a:rPr>
              <a:t>Обеспечение методическими материалами и средствами обучения и воспитания</a:t>
            </a:r>
            <a:r>
              <a:rPr lang="ru-RU" sz="2400" dirty="0"/>
              <a:t/>
            </a:r>
            <a:br>
              <a:rPr lang="ru-RU" sz="2400" dirty="0"/>
            </a:br>
            <a:endParaRPr lang="ru-RU" sz="2400" dirty="0"/>
          </a:p>
        </p:txBody>
      </p:sp>
      <p:sp>
        <p:nvSpPr>
          <p:cNvPr id="3" name="Объект 2"/>
          <p:cNvSpPr>
            <a:spLocks noGrp="1"/>
          </p:cNvSpPr>
          <p:nvPr>
            <p:ph idx="1"/>
          </p:nvPr>
        </p:nvSpPr>
        <p:spPr>
          <a:xfrm>
            <a:off x="767486" y="1529524"/>
            <a:ext cx="8596668" cy="4703851"/>
          </a:xfrm>
        </p:spPr>
        <p:txBody>
          <a:bodyPr>
            <a:normAutofit/>
          </a:bodyPr>
          <a:lstStyle/>
          <a:p>
            <a:r>
              <a:rPr lang="ru-RU" sz="1600" dirty="0" smtClean="0">
                <a:solidFill>
                  <a:schemeClr val="tx1"/>
                </a:solidFill>
                <a:latin typeface="Times New Roman" pitchFamily="18" charset="0"/>
                <a:cs typeface="Times New Roman" pitchFamily="18" charset="0"/>
              </a:rPr>
              <a:t>	</a:t>
            </a:r>
            <a:r>
              <a:rPr lang="ru-RU" sz="1600" dirty="0">
                <a:solidFill>
                  <a:schemeClr val="tx1"/>
                </a:solidFill>
                <a:latin typeface="Times New Roman" panose="02020603050405020304" pitchFamily="18" charset="0"/>
                <a:cs typeface="Times New Roman" panose="02020603050405020304" pitchFamily="18" charset="0"/>
              </a:rPr>
              <a:t>1.Аверина И.Е. – Физкультурные минутки и динамические паузы в дошкольных образовательных учреждениях: </a:t>
            </a:r>
            <a:r>
              <a:rPr lang="ru-RU" sz="1600" dirty="0" err="1">
                <a:solidFill>
                  <a:schemeClr val="tx1"/>
                </a:solidFill>
                <a:latin typeface="Times New Roman" panose="02020603050405020304" pitchFamily="18" charset="0"/>
                <a:cs typeface="Times New Roman" panose="02020603050405020304" pitchFamily="18" charset="0"/>
              </a:rPr>
              <a:t>практ</a:t>
            </a:r>
            <a:r>
              <a:rPr lang="ru-RU" sz="1600" dirty="0">
                <a:solidFill>
                  <a:schemeClr val="tx1"/>
                </a:solidFill>
                <a:latin typeface="Times New Roman" panose="02020603050405020304" pitchFamily="18" charset="0"/>
                <a:cs typeface="Times New Roman" panose="02020603050405020304" pitchFamily="18" charset="0"/>
              </a:rPr>
              <a:t>. пособие / И.Е. Аверина. – 3-е изд. – М.: Айрис-пресс, 2007. – 144 с.</a:t>
            </a:r>
          </a:p>
          <a:p>
            <a:r>
              <a:rPr lang="ru-RU" sz="1600" dirty="0">
                <a:solidFill>
                  <a:schemeClr val="tx1"/>
                </a:solidFill>
                <a:latin typeface="Times New Roman" panose="02020603050405020304" pitchFamily="18" charset="0"/>
                <a:cs typeface="Times New Roman" panose="02020603050405020304" pitchFamily="18" charset="0"/>
              </a:rPr>
              <a:t>2. </a:t>
            </a:r>
            <a:r>
              <a:rPr lang="ru-RU" sz="1600" dirty="0" err="1">
                <a:solidFill>
                  <a:schemeClr val="tx1"/>
                </a:solidFill>
                <a:latin typeface="Times New Roman" panose="02020603050405020304" pitchFamily="18" charset="0"/>
                <a:cs typeface="Times New Roman" panose="02020603050405020304" pitchFamily="18" charset="0"/>
              </a:rPr>
              <a:t>Бережнова</a:t>
            </a:r>
            <a:r>
              <a:rPr lang="ru-RU" sz="1600" dirty="0">
                <a:solidFill>
                  <a:schemeClr val="tx1"/>
                </a:solidFill>
                <a:latin typeface="Times New Roman" panose="02020603050405020304" pitchFamily="18" charset="0"/>
                <a:cs typeface="Times New Roman" panose="02020603050405020304" pitchFamily="18" charset="0"/>
              </a:rPr>
              <a:t> О.В., В.В. Бойко Физическое развитие детей 3-7 лет «Малыши-крепыши», 2016-135с.</a:t>
            </a:r>
          </a:p>
          <a:p>
            <a:r>
              <a:rPr lang="ru-RU" sz="1600" dirty="0">
                <a:solidFill>
                  <a:schemeClr val="tx1"/>
                </a:solidFill>
                <a:latin typeface="Times New Roman" panose="02020603050405020304" pitchFamily="18" charset="0"/>
                <a:cs typeface="Times New Roman" panose="02020603050405020304" pitchFamily="18" charset="0"/>
              </a:rPr>
              <a:t>3. </a:t>
            </a:r>
            <a:r>
              <a:rPr lang="ru-RU" sz="1600" dirty="0" err="1">
                <a:solidFill>
                  <a:schemeClr val="tx1"/>
                </a:solidFill>
                <a:latin typeface="Times New Roman" panose="02020603050405020304" pitchFamily="18" charset="0"/>
                <a:cs typeface="Times New Roman" panose="02020603050405020304" pitchFamily="18" charset="0"/>
              </a:rPr>
              <a:t>Пензулаева</a:t>
            </a:r>
            <a:r>
              <a:rPr lang="ru-RU" sz="1600" dirty="0">
                <a:solidFill>
                  <a:schemeClr val="tx1"/>
                </a:solidFill>
                <a:latin typeface="Times New Roman" panose="02020603050405020304" pitchFamily="18" charset="0"/>
                <a:cs typeface="Times New Roman" panose="02020603050405020304" pitchFamily="18" charset="0"/>
              </a:rPr>
              <a:t> Л.И. Физическая культура в детском саду.   Младшая группа 20014 – 112с.</a:t>
            </a:r>
          </a:p>
          <a:p>
            <a:r>
              <a:rPr lang="ru-RU" sz="1600" dirty="0">
                <a:solidFill>
                  <a:schemeClr val="tx1"/>
                </a:solidFill>
                <a:latin typeface="Times New Roman" panose="02020603050405020304" pitchFamily="18" charset="0"/>
                <a:cs typeface="Times New Roman" panose="02020603050405020304" pitchFamily="18" charset="0"/>
              </a:rPr>
              <a:t>4.Э.Я. </a:t>
            </a:r>
            <a:r>
              <a:rPr lang="ru-RU" sz="1600" dirty="0" err="1">
                <a:solidFill>
                  <a:schemeClr val="tx1"/>
                </a:solidFill>
                <a:latin typeface="Times New Roman" panose="02020603050405020304" pitchFamily="18" charset="0"/>
                <a:cs typeface="Times New Roman" panose="02020603050405020304" pitchFamily="18" charset="0"/>
              </a:rPr>
              <a:t>Степаненкова</a:t>
            </a:r>
            <a:r>
              <a:rPr lang="ru-RU" sz="1600" dirty="0">
                <a:solidFill>
                  <a:schemeClr val="tx1"/>
                </a:solidFill>
                <a:latin typeface="Times New Roman" panose="02020603050405020304" pitchFamily="18" charset="0"/>
                <a:cs typeface="Times New Roman" panose="02020603050405020304" pitchFamily="18" charset="0"/>
              </a:rPr>
              <a:t>. Сборник </a:t>
            </a:r>
            <a:r>
              <a:rPr lang="ru-RU" sz="1600" dirty="0" err="1">
                <a:solidFill>
                  <a:schemeClr val="tx1"/>
                </a:solidFill>
                <a:latin typeface="Times New Roman" panose="02020603050405020304" pitchFamily="18" charset="0"/>
                <a:cs typeface="Times New Roman" panose="02020603050405020304" pitchFamily="18" charset="0"/>
              </a:rPr>
              <a:t>подвижн</a:t>
            </a:r>
            <a:r>
              <a:rPr lang="ru-RU" sz="1600" dirty="0">
                <a:solidFill>
                  <a:schemeClr val="tx1"/>
                </a:solidFill>
                <a:latin typeface="Times New Roman" panose="02020603050405020304" pitchFamily="18" charset="0"/>
                <a:cs typeface="Times New Roman" panose="02020603050405020304" pitchFamily="18" charset="0"/>
              </a:rPr>
              <a:t> игр. Для занятий с детьми 2-7 лет. – 2-е изд., </a:t>
            </a:r>
            <a:r>
              <a:rPr lang="ru-RU" sz="1600" dirty="0" err="1">
                <a:solidFill>
                  <a:schemeClr val="tx1"/>
                </a:solidFill>
                <a:latin typeface="Times New Roman" panose="02020603050405020304" pitchFamily="18" charset="0"/>
                <a:cs typeface="Times New Roman" panose="02020603050405020304" pitchFamily="18" charset="0"/>
              </a:rPr>
              <a:t>испр</a:t>
            </a:r>
            <a:r>
              <a:rPr lang="ru-RU" sz="1600" dirty="0">
                <a:solidFill>
                  <a:schemeClr val="tx1"/>
                </a:solidFill>
                <a:latin typeface="Times New Roman" panose="02020603050405020304" pitchFamily="18" charset="0"/>
                <a:cs typeface="Times New Roman" panose="02020603050405020304" pitchFamily="18" charset="0"/>
              </a:rPr>
              <a:t>. И доп.  – М.:МОЗАИКА – СИНТЕЗ, 2021. – 168 с.</a:t>
            </a:r>
          </a:p>
          <a:p>
            <a:pPr>
              <a:buNone/>
            </a:pPr>
            <a:endParaRPr lang="ru-RU"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3136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1272" y="215011"/>
            <a:ext cx="10707590" cy="595766"/>
          </a:xfrm>
        </p:spPr>
        <p:txBody>
          <a:bodyPr>
            <a:normAutofit fontScale="90000"/>
          </a:bodyPr>
          <a:lstStyle/>
          <a:p>
            <a:pPr lvl="0" indent="354013" defTabSz="914400" eaLnBrk="0" fontAlgn="base" hangingPunct="0">
              <a:spcAft>
                <a:spcPct val="0"/>
              </a:spcAft>
              <a:tabLst>
                <a:tab pos="-114300" algn="l"/>
              </a:tabLst>
            </a:pPr>
            <a:r>
              <a:rPr lang="ru-RU" sz="2700" dirty="0" smtClean="0">
                <a:solidFill>
                  <a:srgbClr val="FF0000"/>
                </a:solidFill>
              </a:rPr>
              <a:t>                      </a:t>
            </a:r>
            <a:r>
              <a:rPr lang="ru-RU" sz="2700" b="1" dirty="0" smtClean="0">
                <a:solidFill>
                  <a:srgbClr val="C00000"/>
                </a:solidFill>
                <a:cs typeface="Times New Roman" panose="02020603050405020304" pitchFamily="18" charset="0"/>
              </a:rPr>
              <a:t>Материально техническое </a:t>
            </a:r>
            <a:r>
              <a:rPr lang="ru-RU" sz="2700" b="1" dirty="0">
                <a:solidFill>
                  <a:srgbClr val="C00000"/>
                </a:solidFill>
                <a:cs typeface="Times New Roman" panose="02020603050405020304" pitchFamily="18" charset="0"/>
              </a:rPr>
              <a:t>обеспечение </a:t>
            </a:r>
            <a:r>
              <a:rPr lang="ru-RU" sz="2700" b="1" dirty="0" smtClean="0">
                <a:solidFill>
                  <a:srgbClr val="C00000"/>
                </a:solidFill>
                <a:cs typeface="Times New Roman" panose="02020603050405020304" pitchFamily="18" charset="0"/>
              </a:rPr>
              <a:t>программы</a:t>
            </a:r>
            <a:r>
              <a:rPr lang="ru-RU" b="1" dirty="0" smtClean="0">
                <a:solidFill>
                  <a:srgbClr val="C00000"/>
                </a:solidFill>
              </a:rPr>
              <a:t/>
            </a:r>
            <a:br>
              <a:rPr lang="ru-RU" b="1" dirty="0" smtClean="0">
                <a:solidFill>
                  <a:srgbClr val="C00000"/>
                </a:solidFill>
              </a:rPr>
            </a:br>
            <a:r>
              <a:rPr lang="ru-RU" altLang="ru-RU" sz="2700" b="1" dirty="0" smtClean="0">
                <a:solidFill>
                  <a:srgbClr val="FF0000"/>
                </a:solidFill>
                <a:latin typeface="Arial" panose="020B0604020202020204" pitchFamily="34" charset="0"/>
                <a:ea typeface="Times New Roman" panose="02020603050405020304" pitchFamily="18" charset="0"/>
              </a:rPr>
              <a:t>Физическое </a:t>
            </a:r>
            <a:r>
              <a:rPr lang="ru-RU" altLang="ru-RU" sz="2700" b="1" dirty="0">
                <a:solidFill>
                  <a:srgbClr val="FF0000"/>
                </a:solidFill>
                <a:latin typeface="Arial" panose="020B0604020202020204" pitchFamily="34" charset="0"/>
                <a:ea typeface="Times New Roman" panose="02020603050405020304" pitchFamily="18" charset="0"/>
              </a:rPr>
              <a:t>развитие.</a:t>
            </a:r>
            <a:r>
              <a:rPr lang="ru-RU" altLang="ru-RU" sz="2700" dirty="0">
                <a:solidFill>
                  <a:srgbClr val="FF0000"/>
                </a:solidFill>
                <a:latin typeface="Arial" panose="020B0604020202020204" pitchFamily="34" charset="0"/>
              </a:rPr>
              <a:t/>
            </a:r>
            <a:br>
              <a:rPr lang="ru-RU" altLang="ru-RU" sz="2700" dirty="0">
                <a:solidFill>
                  <a:srgbClr val="FF0000"/>
                </a:solidFill>
                <a:latin typeface="Arial" panose="020B0604020202020204" pitchFamily="34" charset="0"/>
              </a:rPr>
            </a:br>
            <a:r>
              <a:rPr lang="ru-RU" altLang="ru-RU" sz="2700" dirty="0" smtClean="0">
                <a:solidFill>
                  <a:srgbClr val="FF0000"/>
                </a:solidFill>
                <a:latin typeface="Arial" panose="020B0604020202020204" pitchFamily="34" charset="0"/>
              </a:rPr>
              <a:t>    </a:t>
            </a:r>
            <a:r>
              <a:rPr lang="ru-RU" altLang="ru-RU" sz="2700" dirty="0" smtClean="0">
                <a:solidFill>
                  <a:srgbClr val="FF0000"/>
                </a:solidFill>
                <a:latin typeface="Arial" panose="020B0604020202020204" pitchFamily="34" charset="0"/>
                <a:ea typeface="Calibri" panose="020F0502020204030204" pitchFamily="34" charset="0"/>
              </a:rPr>
              <a:t>Центр:  </a:t>
            </a:r>
            <a:r>
              <a:rPr lang="ru-RU" altLang="ru-RU" sz="2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«Крепыши».</a:t>
            </a:r>
            <a:r>
              <a:rPr lang="ru-RU" altLang="ru-RU" sz="3200" dirty="0">
                <a:solidFill>
                  <a:schemeClr val="tx1"/>
                </a:solidFill>
                <a:latin typeface="Arial" panose="020B0604020202020204" pitchFamily="34" charset="0"/>
              </a:rPr>
              <a:t/>
            </a:r>
            <a:br>
              <a:rPr lang="ru-RU" altLang="ru-RU" sz="3200" dirty="0">
                <a:solidFill>
                  <a:schemeClr val="tx1"/>
                </a:solidFill>
                <a:latin typeface="Arial" panose="020B0604020202020204" pitchFamily="34" charset="0"/>
              </a:rPr>
            </a:br>
            <a:r>
              <a:rPr lang="ru-RU" altLang="ru-RU" sz="4800" dirty="0">
                <a:solidFill>
                  <a:schemeClr val="tx1"/>
                </a:solidFill>
                <a:latin typeface="Arial" panose="020B0604020202020204" pitchFamily="34" charset="0"/>
              </a:rPr>
              <a:t/>
            </a:r>
            <a:br>
              <a:rPr lang="ru-RU" altLang="ru-RU" sz="4800" dirty="0">
                <a:solidFill>
                  <a:schemeClr val="tx1"/>
                </a:solidFill>
                <a:latin typeface="Arial" panose="020B0604020202020204" pitchFamily="34"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880116579"/>
              </p:ext>
            </p:extLst>
          </p:nvPr>
        </p:nvGraphicFramePr>
        <p:xfrm>
          <a:off x="471273" y="1634491"/>
          <a:ext cx="4590297" cy="5174651"/>
        </p:xfrm>
        <a:graphic>
          <a:graphicData uri="http://schemas.openxmlformats.org/drawingml/2006/table">
            <a:tbl>
              <a:tblPr firstRow="1" firstCol="1" bandRow="1">
                <a:tableStyleId>{5C22544A-7EE6-4342-B048-85BDC9FD1C3A}</a:tableStyleId>
              </a:tblPr>
              <a:tblGrid>
                <a:gridCol w="3010237">
                  <a:extLst>
                    <a:ext uri="{9D8B030D-6E8A-4147-A177-3AD203B41FA5}">
                      <a16:colId xmlns:a16="http://schemas.microsoft.com/office/drawing/2014/main" val="3473430531"/>
                    </a:ext>
                  </a:extLst>
                </a:gridCol>
                <a:gridCol w="1580060">
                  <a:extLst>
                    <a:ext uri="{9D8B030D-6E8A-4147-A177-3AD203B41FA5}">
                      <a16:colId xmlns:a16="http://schemas.microsoft.com/office/drawing/2014/main" val="4026221387"/>
                    </a:ext>
                  </a:extLst>
                </a:gridCol>
              </a:tblGrid>
              <a:tr h="5174651">
                <a:tc>
                  <a:txBody>
                    <a:bodyPr/>
                    <a:lstStyle/>
                    <a:p>
                      <a:pPr indent="353695" algn="l">
                        <a:lnSpc>
                          <a:spcPct val="111000"/>
                        </a:lnSpc>
                        <a:spcAft>
                          <a:spcPts val="0"/>
                        </a:spcAft>
                      </a:pPr>
                      <a:r>
                        <a:rPr lang="ru-RU" sz="1200" dirty="0">
                          <a:effectLst/>
                        </a:rPr>
                        <a:t>Мячи резиновые: большие, средние, маленькие </a:t>
                      </a:r>
                    </a:p>
                    <a:p>
                      <a:pPr indent="353695" algn="l">
                        <a:lnSpc>
                          <a:spcPct val="111000"/>
                        </a:lnSpc>
                        <a:spcAft>
                          <a:spcPts val="0"/>
                        </a:spcAft>
                      </a:pPr>
                      <a:r>
                        <a:rPr lang="ru-RU" sz="1200" dirty="0">
                          <a:effectLst/>
                        </a:rPr>
                        <a:t>Мячи надувные </a:t>
                      </a:r>
                    </a:p>
                    <a:p>
                      <a:pPr indent="353695" algn="l">
                        <a:lnSpc>
                          <a:spcPct val="111000"/>
                        </a:lnSpc>
                        <a:spcAft>
                          <a:spcPts val="0"/>
                        </a:spcAft>
                      </a:pPr>
                      <a:r>
                        <a:rPr lang="ru-RU" sz="1200" dirty="0">
                          <a:effectLst/>
                        </a:rPr>
                        <a:t>Гимнастические палки </a:t>
                      </a:r>
                    </a:p>
                    <a:p>
                      <a:pPr indent="353695" algn="l">
                        <a:lnSpc>
                          <a:spcPct val="111000"/>
                        </a:lnSpc>
                        <a:spcAft>
                          <a:spcPts val="0"/>
                        </a:spcAft>
                      </a:pPr>
                      <a:r>
                        <a:rPr lang="ru-RU" sz="1200" dirty="0">
                          <a:effectLst/>
                        </a:rPr>
                        <a:t>Скакалки</a:t>
                      </a:r>
                    </a:p>
                    <a:p>
                      <a:pPr indent="353695" algn="l">
                        <a:lnSpc>
                          <a:spcPct val="111000"/>
                        </a:lnSpc>
                        <a:spcAft>
                          <a:spcPts val="0"/>
                        </a:spcAft>
                      </a:pPr>
                      <a:r>
                        <a:rPr lang="ru-RU" sz="1200" dirty="0">
                          <a:effectLst/>
                        </a:rPr>
                        <a:t>Кегли</a:t>
                      </a:r>
                    </a:p>
                    <a:p>
                      <a:pPr indent="353695" algn="l">
                        <a:lnSpc>
                          <a:spcPct val="111000"/>
                        </a:lnSpc>
                        <a:spcAft>
                          <a:spcPts val="0"/>
                        </a:spcAft>
                      </a:pPr>
                      <a:r>
                        <a:rPr lang="ru-RU" sz="1200" dirty="0">
                          <a:effectLst/>
                        </a:rPr>
                        <a:t>Обручи</a:t>
                      </a:r>
                    </a:p>
                    <a:p>
                      <a:pPr indent="353695" algn="l">
                        <a:lnSpc>
                          <a:spcPct val="111000"/>
                        </a:lnSpc>
                        <a:spcAft>
                          <a:spcPts val="0"/>
                        </a:spcAft>
                      </a:pPr>
                      <a:r>
                        <a:rPr lang="ru-RU" sz="1200" dirty="0">
                          <a:effectLst/>
                        </a:rPr>
                        <a:t>Цветные флажки</a:t>
                      </a:r>
                    </a:p>
                    <a:p>
                      <a:pPr indent="353695" algn="l">
                        <a:lnSpc>
                          <a:spcPct val="111000"/>
                        </a:lnSpc>
                        <a:spcAft>
                          <a:spcPts val="0"/>
                        </a:spcAft>
                      </a:pPr>
                      <a:r>
                        <a:rPr lang="ru-RU" sz="1200" dirty="0">
                          <a:effectLst/>
                        </a:rPr>
                        <a:t>Цветные  ленты</a:t>
                      </a:r>
                    </a:p>
                    <a:p>
                      <a:pPr indent="353695" algn="l">
                        <a:lnSpc>
                          <a:spcPct val="111000"/>
                        </a:lnSpc>
                        <a:spcAft>
                          <a:spcPts val="0"/>
                        </a:spcAft>
                      </a:pPr>
                      <a:r>
                        <a:rPr lang="ru-RU" sz="1200" dirty="0">
                          <a:effectLst/>
                        </a:rPr>
                        <a:t>Гантели</a:t>
                      </a:r>
                    </a:p>
                    <a:p>
                      <a:pPr indent="353695" algn="l">
                        <a:lnSpc>
                          <a:spcPct val="111000"/>
                        </a:lnSpc>
                        <a:spcAft>
                          <a:spcPts val="0"/>
                        </a:spcAft>
                      </a:pPr>
                      <a:r>
                        <a:rPr lang="ru-RU" sz="1200" dirty="0">
                          <a:effectLst/>
                        </a:rPr>
                        <a:t>Мешочки с песком</a:t>
                      </a:r>
                    </a:p>
                    <a:p>
                      <a:pPr indent="353695" algn="l">
                        <a:lnSpc>
                          <a:spcPct val="111000"/>
                        </a:lnSpc>
                        <a:spcAft>
                          <a:spcPts val="0"/>
                        </a:spcAft>
                      </a:pPr>
                      <a:r>
                        <a:rPr lang="ru-RU" sz="1200" dirty="0">
                          <a:effectLst/>
                        </a:rPr>
                        <a:t>Коврики гимнастические</a:t>
                      </a:r>
                    </a:p>
                    <a:p>
                      <a:pPr indent="353695" algn="l">
                        <a:lnSpc>
                          <a:spcPct val="111000"/>
                        </a:lnSpc>
                        <a:spcAft>
                          <a:spcPts val="0"/>
                        </a:spcAft>
                      </a:pPr>
                      <a:r>
                        <a:rPr lang="ru-RU" sz="1200" dirty="0">
                          <a:effectLst/>
                        </a:rPr>
                        <a:t>Городки</a:t>
                      </a:r>
                    </a:p>
                    <a:p>
                      <a:pPr indent="353695" algn="l">
                        <a:lnSpc>
                          <a:spcPct val="111000"/>
                        </a:lnSpc>
                        <a:spcAft>
                          <a:spcPts val="0"/>
                        </a:spcAft>
                      </a:pPr>
                      <a:r>
                        <a:rPr lang="ru-RU" sz="1200" dirty="0">
                          <a:effectLst/>
                        </a:rPr>
                        <a:t>Клюшки, шайба</a:t>
                      </a:r>
                    </a:p>
                    <a:p>
                      <a:pPr indent="353695" algn="l">
                        <a:lnSpc>
                          <a:spcPct val="111000"/>
                        </a:lnSpc>
                        <a:spcAft>
                          <a:spcPts val="0"/>
                        </a:spcAft>
                      </a:pPr>
                      <a:r>
                        <a:rPr lang="ru-RU" sz="1200" dirty="0">
                          <a:effectLst/>
                        </a:rPr>
                        <a:t>Бадминтон</a:t>
                      </a:r>
                    </a:p>
                    <a:p>
                      <a:pPr indent="353695" algn="l">
                        <a:lnSpc>
                          <a:spcPct val="111000"/>
                        </a:lnSpc>
                        <a:spcAft>
                          <a:spcPts val="0"/>
                        </a:spcAft>
                      </a:pPr>
                      <a:r>
                        <a:rPr lang="ru-RU" sz="1200" dirty="0">
                          <a:effectLst/>
                        </a:rPr>
                        <a:t>Мягкие модули  (кубики и т.д.)</a:t>
                      </a:r>
                      <a:endParaRPr lang="ru-RU"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353695" algn="l">
                        <a:lnSpc>
                          <a:spcPct val="111000"/>
                        </a:lnSpc>
                        <a:spcAft>
                          <a:spcPts val="0"/>
                        </a:spcAft>
                      </a:pPr>
                      <a:r>
                        <a:rPr lang="ru-RU" sz="1200" dirty="0">
                          <a:effectLst/>
                        </a:rPr>
                        <a:t>11/11/13шт.</a:t>
                      </a:r>
                    </a:p>
                    <a:p>
                      <a:pPr indent="353695" algn="l">
                        <a:lnSpc>
                          <a:spcPct val="111000"/>
                        </a:lnSpc>
                        <a:spcAft>
                          <a:spcPts val="0"/>
                        </a:spcAft>
                      </a:pPr>
                      <a:r>
                        <a:rPr lang="ru-RU" sz="1200" dirty="0">
                          <a:effectLst/>
                        </a:rPr>
                        <a:t>14 шт.</a:t>
                      </a:r>
                    </a:p>
                    <a:p>
                      <a:pPr indent="353695" algn="l">
                        <a:lnSpc>
                          <a:spcPct val="111000"/>
                        </a:lnSpc>
                        <a:spcAft>
                          <a:spcPts val="0"/>
                        </a:spcAft>
                      </a:pPr>
                      <a:r>
                        <a:rPr lang="ru-RU" sz="1200" dirty="0">
                          <a:effectLst/>
                        </a:rPr>
                        <a:t>10 шт.</a:t>
                      </a:r>
                    </a:p>
                    <a:p>
                      <a:pPr indent="353695" algn="l">
                        <a:lnSpc>
                          <a:spcPct val="111000"/>
                        </a:lnSpc>
                        <a:spcAft>
                          <a:spcPts val="0"/>
                        </a:spcAft>
                      </a:pPr>
                      <a:r>
                        <a:rPr lang="ru-RU" sz="1200" dirty="0">
                          <a:effectLst/>
                        </a:rPr>
                        <a:t>20 шт.</a:t>
                      </a:r>
                    </a:p>
                    <a:p>
                      <a:pPr indent="353695" algn="l">
                        <a:lnSpc>
                          <a:spcPct val="111000"/>
                        </a:lnSpc>
                        <a:spcAft>
                          <a:spcPts val="0"/>
                        </a:spcAft>
                      </a:pPr>
                      <a:r>
                        <a:rPr lang="ru-RU" sz="1200" dirty="0">
                          <a:effectLst/>
                        </a:rPr>
                        <a:t>22 шт.</a:t>
                      </a:r>
                    </a:p>
                    <a:p>
                      <a:pPr indent="353695" algn="l">
                        <a:lnSpc>
                          <a:spcPct val="111000"/>
                        </a:lnSpc>
                        <a:spcAft>
                          <a:spcPts val="0"/>
                        </a:spcAft>
                      </a:pPr>
                      <a:r>
                        <a:rPr lang="ru-RU" sz="1200" dirty="0">
                          <a:effectLst/>
                        </a:rPr>
                        <a:t>20 шт.</a:t>
                      </a:r>
                    </a:p>
                    <a:p>
                      <a:pPr indent="353695" algn="l">
                        <a:lnSpc>
                          <a:spcPct val="111000"/>
                        </a:lnSpc>
                        <a:spcAft>
                          <a:spcPts val="0"/>
                        </a:spcAft>
                      </a:pPr>
                      <a:r>
                        <a:rPr lang="ru-RU" sz="1200" dirty="0">
                          <a:effectLst/>
                        </a:rPr>
                        <a:t>37 шт.</a:t>
                      </a:r>
                    </a:p>
                    <a:p>
                      <a:pPr indent="353695" algn="l">
                        <a:lnSpc>
                          <a:spcPct val="111000"/>
                        </a:lnSpc>
                        <a:spcAft>
                          <a:spcPts val="0"/>
                        </a:spcAft>
                      </a:pPr>
                      <a:r>
                        <a:rPr lang="ru-RU" sz="1200" dirty="0">
                          <a:effectLst/>
                        </a:rPr>
                        <a:t>20 шт.</a:t>
                      </a:r>
                    </a:p>
                    <a:p>
                      <a:pPr indent="353695" algn="l">
                        <a:lnSpc>
                          <a:spcPct val="111000"/>
                        </a:lnSpc>
                        <a:spcAft>
                          <a:spcPts val="0"/>
                        </a:spcAft>
                      </a:pPr>
                      <a:r>
                        <a:rPr lang="ru-RU" sz="1200" dirty="0">
                          <a:effectLst/>
                        </a:rPr>
                        <a:t>12 (пар)</a:t>
                      </a:r>
                    </a:p>
                    <a:p>
                      <a:pPr indent="353695" algn="l">
                        <a:lnSpc>
                          <a:spcPct val="111000"/>
                        </a:lnSpc>
                        <a:spcAft>
                          <a:spcPts val="0"/>
                        </a:spcAft>
                      </a:pPr>
                      <a:r>
                        <a:rPr lang="ru-RU" sz="1200" dirty="0">
                          <a:effectLst/>
                        </a:rPr>
                        <a:t>15 шт.</a:t>
                      </a:r>
                    </a:p>
                    <a:p>
                      <a:pPr indent="353695" algn="l">
                        <a:lnSpc>
                          <a:spcPct val="111000"/>
                        </a:lnSpc>
                        <a:spcAft>
                          <a:spcPts val="0"/>
                        </a:spcAft>
                      </a:pPr>
                      <a:r>
                        <a:rPr lang="ru-RU" sz="1200" dirty="0">
                          <a:effectLst/>
                        </a:rPr>
                        <a:t>20 шт.</a:t>
                      </a:r>
                    </a:p>
                    <a:p>
                      <a:pPr indent="353695" algn="l">
                        <a:lnSpc>
                          <a:spcPct val="111000"/>
                        </a:lnSpc>
                        <a:spcAft>
                          <a:spcPts val="0"/>
                        </a:spcAft>
                      </a:pPr>
                      <a:r>
                        <a:rPr lang="ru-RU" sz="1200" dirty="0">
                          <a:effectLst/>
                        </a:rPr>
                        <a:t>1 шт.</a:t>
                      </a:r>
                    </a:p>
                    <a:p>
                      <a:pPr indent="353695" algn="l">
                        <a:lnSpc>
                          <a:spcPct val="111000"/>
                        </a:lnSpc>
                        <a:spcAft>
                          <a:spcPts val="0"/>
                        </a:spcAft>
                      </a:pPr>
                      <a:r>
                        <a:rPr lang="ru-RU" sz="1200" dirty="0">
                          <a:effectLst/>
                        </a:rPr>
                        <a:t>1 (пара)</a:t>
                      </a:r>
                    </a:p>
                    <a:p>
                      <a:pPr indent="353695" algn="l">
                        <a:lnSpc>
                          <a:spcPct val="111000"/>
                        </a:lnSpc>
                        <a:spcAft>
                          <a:spcPts val="0"/>
                        </a:spcAft>
                      </a:pPr>
                      <a:r>
                        <a:rPr lang="ru-RU" sz="1200" dirty="0">
                          <a:effectLst/>
                        </a:rPr>
                        <a:t>1 шт.</a:t>
                      </a:r>
                    </a:p>
                    <a:p>
                      <a:pPr indent="353695" algn="l">
                        <a:lnSpc>
                          <a:spcPct val="111000"/>
                        </a:lnSpc>
                        <a:spcAft>
                          <a:spcPts val="0"/>
                        </a:spcAft>
                      </a:pPr>
                      <a:r>
                        <a:rPr lang="ru-RU" sz="1200" dirty="0">
                          <a:effectLst/>
                        </a:rPr>
                        <a:t>11шт.</a:t>
                      </a:r>
                      <a:endParaRPr lang="ru-RU"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17223292"/>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824593063"/>
              </p:ext>
            </p:extLst>
          </p:nvPr>
        </p:nvGraphicFramePr>
        <p:xfrm>
          <a:off x="5490424" y="1634491"/>
          <a:ext cx="6003054" cy="5174650"/>
        </p:xfrm>
        <a:graphic>
          <a:graphicData uri="http://schemas.openxmlformats.org/drawingml/2006/table">
            <a:tbl>
              <a:tblPr firstRow="1" firstCol="1" bandRow="1">
                <a:tableStyleId>{5C22544A-7EE6-4342-B048-85BDC9FD1C3A}</a:tableStyleId>
              </a:tblPr>
              <a:tblGrid>
                <a:gridCol w="3936698">
                  <a:extLst>
                    <a:ext uri="{9D8B030D-6E8A-4147-A177-3AD203B41FA5}">
                      <a16:colId xmlns:a16="http://schemas.microsoft.com/office/drawing/2014/main" val="663630038"/>
                    </a:ext>
                  </a:extLst>
                </a:gridCol>
                <a:gridCol w="2066356">
                  <a:extLst>
                    <a:ext uri="{9D8B030D-6E8A-4147-A177-3AD203B41FA5}">
                      <a16:colId xmlns:a16="http://schemas.microsoft.com/office/drawing/2014/main" val="656199288"/>
                    </a:ext>
                  </a:extLst>
                </a:gridCol>
              </a:tblGrid>
              <a:tr h="5174650">
                <a:tc>
                  <a:txBody>
                    <a:bodyPr/>
                    <a:lstStyle/>
                    <a:p>
                      <a:pPr indent="353695" algn="l">
                        <a:lnSpc>
                          <a:spcPct val="111000"/>
                        </a:lnSpc>
                        <a:spcAft>
                          <a:spcPts val="0"/>
                        </a:spcAft>
                      </a:pPr>
                      <a:r>
                        <a:rPr lang="ru-RU" sz="1100" dirty="0">
                          <a:effectLst/>
                        </a:rPr>
                        <a:t>Гимнастический мат, гимнастические палки</a:t>
                      </a:r>
                    </a:p>
                    <a:p>
                      <a:pPr indent="353695" algn="l">
                        <a:lnSpc>
                          <a:spcPct val="111000"/>
                        </a:lnSpc>
                        <a:spcAft>
                          <a:spcPts val="0"/>
                        </a:spcAft>
                      </a:pPr>
                      <a:r>
                        <a:rPr lang="ru-RU" sz="1100" dirty="0">
                          <a:effectLst/>
                        </a:rPr>
                        <a:t>Гимнастические скамейки</a:t>
                      </a:r>
                    </a:p>
                    <a:p>
                      <a:pPr indent="353695" algn="l">
                        <a:lnSpc>
                          <a:spcPct val="111000"/>
                        </a:lnSpc>
                        <a:spcAft>
                          <a:spcPts val="0"/>
                        </a:spcAft>
                      </a:pPr>
                      <a:r>
                        <a:rPr lang="ru-RU" sz="1100" dirty="0">
                          <a:effectLst/>
                        </a:rPr>
                        <a:t>Стенка гимнастическая  (деревянная)</a:t>
                      </a:r>
                    </a:p>
                    <a:p>
                      <a:pPr indent="353695" algn="l">
                        <a:lnSpc>
                          <a:spcPct val="111000"/>
                        </a:lnSpc>
                        <a:spcAft>
                          <a:spcPts val="0"/>
                        </a:spcAft>
                      </a:pPr>
                      <a:r>
                        <a:rPr lang="ru-RU" sz="1100" dirty="0">
                          <a:effectLst/>
                        </a:rPr>
                        <a:t>Конус</a:t>
                      </a:r>
                    </a:p>
                    <a:p>
                      <a:pPr indent="353695" algn="l">
                        <a:lnSpc>
                          <a:spcPct val="111000"/>
                        </a:lnSpc>
                        <a:spcAft>
                          <a:spcPts val="0"/>
                        </a:spcAft>
                      </a:pPr>
                      <a:r>
                        <a:rPr lang="ru-RU" sz="1100" dirty="0">
                          <a:effectLst/>
                        </a:rPr>
                        <a:t>Дуга для </a:t>
                      </a:r>
                      <a:r>
                        <a:rPr lang="ru-RU" sz="1100" dirty="0" err="1">
                          <a:effectLst/>
                        </a:rPr>
                        <a:t>подлезания</a:t>
                      </a:r>
                      <a:endParaRPr lang="ru-RU" sz="1100" dirty="0">
                        <a:effectLst/>
                      </a:endParaRPr>
                    </a:p>
                    <a:p>
                      <a:pPr indent="353695" algn="l">
                        <a:lnSpc>
                          <a:spcPct val="111000"/>
                        </a:lnSpc>
                        <a:spcAft>
                          <a:spcPts val="0"/>
                        </a:spcAft>
                      </a:pPr>
                      <a:r>
                        <a:rPr lang="ru-RU" sz="1100" dirty="0">
                          <a:effectLst/>
                        </a:rPr>
                        <a:t>Санки</a:t>
                      </a:r>
                    </a:p>
                    <a:p>
                      <a:pPr indent="353695" algn="l">
                        <a:lnSpc>
                          <a:spcPct val="111000"/>
                        </a:lnSpc>
                        <a:spcAft>
                          <a:spcPts val="0"/>
                        </a:spcAft>
                      </a:pPr>
                      <a:r>
                        <a:rPr lang="ru-RU" sz="1100" dirty="0">
                          <a:effectLst/>
                        </a:rPr>
                        <a:t>Велосипед</a:t>
                      </a:r>
                    </a:p>
                    <a:p>
                      <a:pPr indent="353695" algn="l">
                        <a:lnSpc>
                          <a:spcPct val="111000"/>
                        </a:lnSpc>
                        <a:spcAft>
                          <a:spcPts val="0"/>
                        </a:spcAft>
                      </a:pPr>
                      <a:r>
                        <a:rPr lang="ru-RU" sz="1100" dirty="0">
                          <a:effectLst/>
                        </a:rPr>
                        <a:t>Канат, Шнуры</a:t>
                      </a:r>
                    </a:p>
                    <a:p>
                      <a:pPr indent="353695" algn="l">
                        <a:lnSpc>
                          <a:spcPct val="111000"/>
                        </a:lnSpc>
                        <a:spcAft>
                          <a:spcPts val="0"/>
                        </a:spcAft>
                      </a:pPr>
                      <a:r>
                        <a:rPr lang="ru-RU" sz="1100" dirty="0">
                          <a:effectLst/>
                        </a:rPr>
                        <a:t>Самокаты</a:t>
                      </a:r>
                    </a:p>
                    <a:p>
                      <a:pPr indent="353695" algn="l">
                        <a:lnSpc>
                          <a:spcPct val="111000"/>
                        </a:lnSpc>
                        <a:spcAft>
                          <a:spcPts val="0"/>
                        </a:spcAft>
                      </a:pPr>
                      <a:r>
                        <a:rPr lang="ru-RU" sz="1100" dirty="0">
                          <a:effectLst/>
                        </a:rPr>
                        <a:t>Лыжи, лыжные палки</a:t>
                      </a:r>
                    </a:p>
                    <a:p>
                      <a:pPr indent="353695" algn="l">
                        <a:lnSpc>
                          <a:spcPct val="111000"/>
                        </a:lnSpc>
                        <a:spcAft>
                          <a:spcPts val="0"/>
                        </a:spcAft>
                      </a:pPr>
                      <a:r>
                        <a:rPr lang="ru-RU" sz="1100" dirty="0">
                          <a:effectLst/>
                        </a:rPr>
                        <a:t>Теннисные ракетки, мяч</a:t>
                      </a:r>
                    </a:p>
                    <a:p>
                      <a:pPr indent="353695" algn="l">
                        <a:lnSpc>
                          <a:spcPct val="111000"/>
                        </a:lnSpc>
                        <a:spcAft>
                          <a:spcPts val="0"/>
                        </a:spcAft>
                      </a:pPr>
                      <a:r>
                        <a:rPr lang="ru-RU" sz="1100" dirty="0">
                          <a:effectLst/>
                        </a:rPr>
                        <a:t>Сетка </a:t>
                      </a:r>
                    </a:p>
                    <a:p>
                      <a:pPr indent="353695" algn="l">
                        <a:lnSpc>
                          <a:spcPct val="111000"/>
                        </a:lnSpc>
                        <a:spcAft>
                          <a:spcPts val="0"/>
                        </a:spcAft>
                      </a:pPr>
                      <a:r>
                        <a:rPr lang="ru-RU" sz="1100" dirty="0">
                          <a:effectLst/>
                        </a:rPr>
                        <a:t>Кольцо баскетбольное Щит для метания,</a:t>
                      </a:r>
                    </a:p>
                    <a:p>
                      <a:pPr indent="353695" algn="l">
                        <a:lnSpc>
                          <a:spcPct val="111000"/>
                        </a:lnSpc>
                        <a:spcAft>
                          <a:spcPts val="0"/>
                        </a:spcAft>
                      </a:pPr>
                      <a:r>
                        <a:rPr lang="ru-RU" sz="1100" dirty="0">
                          <a:effectLst/>
                        </a:rPr>
                        <a:t>Набивные мячи</a:t>
                      </a:r>
                    </a:p>
                    <a:p>
                      <a:pPr indent="353695" algn="l">
                        <a:lnSpc>
                          <a:spcPct val="111000"/>
                        </a:lnSpc>
                        <a:spcAft>
                          <a:spcPts val="0"/>
                        </a:spcAft>
                      </a:pPr>
                      <a:r>
                        <a:rPr lang="ru-RU" sz="1100" dirty="0">
                          <a:effectLst/>
                        </a:rPr>
                        <a:t>Баскетбольные мячи, Волейбольные мячи, </a:t>
                      </a:r>
                      <a:r>
                        <a:rPr lang="ru-RU" sz="1100" dirty="0" smtClean="0">
                          <a:effectLst/>
                        </a:rPr>
                        <a:t>Футбольные </a:t>
                      </a:r>
                      <a:r>
                        <a:rPr lang="ru-RU" sz="1100" dirty="0">
                          <a:effectLst/>
                        </a:rPr>
                        <a:t>мячи</a:t>
                      </a:r>
                    </a:p>
                    <a:p>
                      <a:pPr indent="353695" algn="l">
                        <a:lnSpc>
                          <a:spcPct val="111000"/>
                        </a:lnSpc>
                        <a:spcAft>
                          <a:spcPts val="0"/>
                        </a:spcAft>
                      </a:pPr>
                      <a:r>
                        <a:rPr lang="ru-RU" sz="1100" dirty="0">
                          <a:effectLst/>
                        </a:rPr>
                        <a:t>Стойки </a:t>
                      </a:r>
                    </a:p>
                    <a:p>
                      <a:pPr indent="353695" algn="l">
                        <a:lnSpc>
                          <a:spcPct val="111000"/>
                        </a:lnSpc>
                        <a:spcAft>
                          <a:spcPts val="0"/>
                        </a:spcAft>
                      </a:pPr>
                      <a:r>
                        <a:rPr lang="ru-RU" sz="1100" dirty="0">
                          <a:effectLst/>
                        </a:rPr>
                        <a:t>Газовые кольца</a:t>
                      </a:r>
                    </a:p>
                    <a:p>
                      <a:pPr indent="353695" algn="l">
                        <a:lnSpc>
                          <a:spcPct val="111000"/>
                        </a:lnSpc>
                        <a:spcAft>
                          <a:spcPts val="0"/>
                        </a:spcAft>
                      </a:pPr>
                      <a:r>
                        <a:rPr lang="ru-RU" sz="1100" dirty="0">
                          <a:effectLst/>
                        </a:rPr>
                        <a:t>Рукава для эстафеты</a:t>
                      </a:r>
                    </a:p>
                    <a:p>
                      <a:pPr indent="353695" algn="l">
                        <a:lnSpc>
                          <a:spcPct val="111000"/>
                        </a:lnSpc>
                        <a:spcAft>
                          <a:spcPts val="0"/>
                        </a:spcAft>
                      </a:pPr>
                      <a:r>
                        <a:rPr lang="ru-RU" sz="1100" dirty="0">
                          <a:effectLst/>
                        </a:rPr>
                        <a:t>Напольное бревно</a:t>
                      </a:r>
                      <a:endParaRPr lang="ru-RU" sz="1100" dirty="0">
                        <a:solidFill>
                          <a:srgbClr val="000000"/>
                        </a:solidFill>
                        <a:effectLst/>
                        <a:latin typeface="Times New Roman" panose="02020603050405020304" pitchFamily="18" charset="0"/>
                        <a:ea typeface="Times New Roman" panose="02020603050405020304" pitchFamily="18" charset="0"/>
                      </a:endParaRPr>
                    </a:p>
                  </a:txBody>
                  <a:tcPr marL="65561" marR="65561" marT="0" marB="0"/>
                </a:tc>
                <a:tc>
                  <a:txBody>
                    <a:bodyPr/>
                    <a:lstStyle/>
                    <a:p>
                      <a:pPr indent="353695" algn="l">
                        <a:lnSpc>
                          <a:spcPct val="111000"/>
                        </a:lnSpc>
                        <a:spcAft>
                          <a:spcPts val="0"/>
                        </a:spcAft>
                      </a:pPr>
                      <a:r>
                        <a:rPr lang="ru-RU" sz="1100" dirty="0" smtClean="0">
                          <a:effectLst/>
                        </a:rPr>
                        <a:t>11/2 шт.</a:t>
                      </a:r>
                    </a:p>
                    <a:p>
                      <a:pPr indent="353695" algn="l">
                        <a:lnSpc>
                          <a:spcPct val="111000"/>
                        </a:lnSpc>
                        <a:spcAft>
                          <a:spcPts val="0"/>
                        </a:spcAft>
                      </a:pPr>
                      <a:r>
                        <a:rPr lang="ru-RU" sz="1100" dirty="0" smtClean="0">
                          <a:effectLst/>
                        </a:rPr>
                        <a:t>4 шт.</a:t>
                      </a:r>
                    </a:p>
                    <a:p>
                      <a:pPr indent="353695" algn="l">
                        <a:lnSpc>
                          <a:spcPct val="111000"/>
                        </a:lnSpc>
                        <a:spcAft>
                          <a:spcPts val="0"/>
                        </a:spcAft>
                      </a:pPr>
                      <a:r>
                        <a:rPr lang="ru-RU" sz="1100" dirty="0" smtClean="0">
                          <a:effectLst/>
                        </a:rPr>
                        <a:t>6 шт.</a:t>
                      </a:r>
                    </a:p>
                    <a:p>
                      <a:pPr indent="353695" algn="l">
                        <a:lnSpc>
                          <a:spcPct val="111000"/>
                        </a:lnSpc>
                        <a:spcAft>
                          <a:spcPts val="0"/>
                        </a:spcAft>
                      </a:pPr>
                      <a:r>
                        <a:rPr lang="ru-RU" sz="1100" dirty="0" smtClean="0">
                          <a:effectLst/>
                        </a:rPr>
                        <a:t>5 шт.</a:t>
                      </a:r>
                    </a:p>
                    <a:p>
                      <a:pPr indent="353695" algn="l">
                        <a:lnSpc>
                          <a:spcPct val="111000"/>
                        </a:lnSpc>
                        <a:spcAft>
                          <a:spcPts val="0"/>
                        </a:spcAft>
                      </a:pPr>
                      <a:r>
                        <a:rPr lang="ru-RU" sz="1100" dirty="0" smtClean="0">
                          <a:effectLst/>
                        </a:rPr>
                        <a:t>1 шт.</a:t>
                      </a:r>
                    </a:p>
                    <a:p>
                      <a:pPr indent="353695" algn="l">
                        <a:lnSpc>
                          <a:spcPct val="111000"/>
                        </a:lnSpc>
                        <a:spcAft>
                          <a:spcPts val="0"/>
                        </a:spcAft>
                      </a:pPr>
                      <a:r>
                        <a:rPr lang="ru-RU" sz="1100" dirty="0" smtClean="0">
                          <a:effectLst/>
                        </a:rPr>
                        <a:t>2 шт.</a:t>
                      </a:r>
                    </a:p>
                    <a:p>
                      <a:pPr indent="353695" algn="l">
                        <a:lnSpc>
                          <a:spcPct val="111000"/>
                        </a:lnSpc>
                        <a:spcAft>
                          <a:spcPts val="0"/>
                        </a:spcAft>
                      </a:pPr>
                      <a:r>
                        <a:rPr lang="ru-RU" sz="1100" dirty="0" smtClean="0">
                          <a:effectLst/>
                        </a:rPr>
                        <a:t>2 шт.</a:t>
                      </a:r>
                    </a:p>
                    <a:p>
                      <a:pPr indent="353695" algn="l">
                        <a:lnSpc>
                          <a:spcPct val="111000"/>
                        </a:lnSpc>
                        <a:spcAft>
                          <a:spcPts val="0"/>
                        </a:spcAft>
                      </a:pPr>
                      <a:r>
                        <a:rPr lang="ru-RU" sz="1100" dirty="0" smtClean="0">
                          <a:effectLst/>
                        </a:rPr>
                        <a:t>1/2  шт.</a:t>
                      </a:r>
                    </a:p>
                    <a:p>
                      <a:pPr indent="353695" algn="l">
                        <a:lnSpc>
                          <a:spcPct val="111000"/>
                        </a:lnSpc>
                        <a:spcAft>
                          <a:spcPts val="0"/>
                        </a:spcAft>
                      </a:pPr>
                      <a:r>
                        <a:rPr lang="ru-RU" sz="1100" dirty="0" smtClean="0">
                          <a:effectLst/>
                        </a:rPr>
                        <a:t>2 шт.</a:t>
                      </a:r>
                    </a:p>
                    <a:p>
                      <a:pPr indent="353695" algn="l">
                        <a:lnSpc>
                          <a:spcPct val="111000"/>
                        </a:lnSpc>
                        <a:spcAft>
                          <a:spcPts val="0"/>
                        </a:spcAft>
                      </a:pPr>
                      <a:r>
                        <a:rPr lang="ru-RU" sz="1100" dirty="0" smtClean="0">
                          <a:effectLst/>
                        </a:rPr>
                        <a:t>11(пар)/11 (пар)</a:t>
                      </a:r>
                    </a:p>
                    <a:p>
                      <a:pPr indent="353695" algn="l">
                        <a:lnSpc>
                          <a:spcPct val="111000"/>
                        </a:lnSpc>
                        <a:spcAft>
                          <a:spcPts val="0"/>
                        </a:spcAft>
                      </a:pPr>
                      <a:r>
                        <a:rPr lang="ru-RU" sz="1100" dirty="0" smtClean="0">
                          <a:effectLst/>
                        </a:rPr>
                        <a:t>2 шт.</a:t>
                      </a:r>
                    </a:p>
                    <a:p>
                      <a:pPr indent="353695" algn="l">
                        <a:lnSpc>
                          <a:spcPct val="111000"/>
                        </a:lnSpc>
                        <a:spcAft>
                          <a:spcPts val="0"/>
                        </a:spcAft>
                      </a:pPr>
                      <a:r>
                        <a:rPr lang="ru-RU" sz="1100" dirty="0" smtClean="0">
                          <a:effectLst/>
                        </a:rPr>
                        <a:t>1 шт.</a:t>
                      </a:r>
                    </a:p>
                    <a:p>
                      <a:pPr indent="353695" algn="l">
                        <a:lnSpc>
                          <a:spcPct val="111000"/>
                        </a:lnSpc>
                        <a:spcAft>
                          <a:spcPts val="0"/>
                        </a:spcAft>
                      </a:pPr>
                      <a:r>
                        <a:rPr lang="ru-RU" sz="1100" dirty="0" smtClean="0">
                          <a:effectLst/>
                        </a:rPr>
                        <a:t>2/2 шт.</a:t>
                      </a:r>
                    </a:p>
                    <a:p>
                      <a:pPr indent="353695" algn="l">
                        <a:lnSpc>
                          <a:spcPct val="111000"/>
                        </a:lnSpc>
                        <a:spcAft>
                          <a:spcPts val="0"/>
                        </a:spcAft>
                      </a:pPr>
                      <a:r>
                        <a:rPr lang="ru-RU" sz="1100" dirty="0" smtClean="0">
                          <a:effectLst/>
                        </a:rPr>
                        <a:t>6 шт.</a:t>
                      </a:r>
                    </a:p>
                    <a:p>
                      <a:pPr indent="353695" algn="l">
                        <a:lnSpc>
                          <a:spcPct val="111000"/>
                        </a:lnSpc>
                        <a:spcAft>
                          <a:spcPts val="0"/>
                        </a:spcAft>
                      </a:pPr>
                      <a:r>
                        <a:rPr lang="ru-RU" sz="1100" dirty="0" smtClean="0">
                          <a:effectLst/>
                        </a:rPr>
                        <a:t>11/12/5 шт.</a:t>
                      </a:r>
                    </a:p>
                    <a:p>
                      <a:pPr indent="353695" algn="l">
                        <a:lnSpc>
                          <a:spcPct val="111000"/>
                        </a:lnSpc>
                        <a:spcAft>
                          <a:spcPts val="0"/>
                        </a:spcAft>
                      </a:pPr>
                      <a:r>
                        <a:rPr lang="ru-RU" sz="1100" dirty="0" smtClean="0">
                          <a:effectLst/>
                        </a:rPr>
                        <a:t>4 шт.</a:t>
                      </a:r>
                    </a:p>
                    <a:p>
                      <a:pPr indent="353695" algn="l">
                        <a:lnSpc>
                          <a:spcPct val="111000"/>
                        </a:lnSpc>
                        <a:spcAft>
                          <a:spcPts val="0"/>
                        </a:spcAft>
                      </a:pPr>
                      <a:r>
                        <a:rPr lang="ru-RU" sz="1100" dirty="0" smtClean="0">
                          <a:effectLst/>
                        </a:rPr>
                        <a:t>6 шт.</a:t>
                      </a:r>
                    </a:p>
                    <a:p>
                      <a:pPr indent="353695" algn="l">
                        <a:lnSpc>
                          <a:spcPct val="111000"/>
                        </a:lnSpc>
                        <a:spcAft>
                          <a:spcPts val="0"/>
                        </a:spcAft>
                      </a:pPr>
                      <a:r>
                        <a:rPr lang="ru-RU" sz="1100" dirty="0" smtClean="0">
                          <a:effectLst/>
                        </a:rPr>
                        <a:t>2 шт.</a:t>
                      </a:r>
                    </a:p>
                    <a:p>
                      <a:pPr indent="353695" algn="l">
                        <a:lnSpc>
                          <a:spcPct val="111000"/>
                        </a:lnSpc>
                        <a:spcAft>
                          <a:spcPts val="0"/>
                        </a:spcAft>
                      </a:pPr>
                      <a:r>
                        <a:rPr lang="ru-RU" sz="1100" dirty="0" smtClean="0">
                          <a:effectLst/>
                        </a:rPr>
                        <a:t>1 шт.</a:t>
                      </a:r>
                      <a:endParaRPr lang="ru-RU" sz="1100" dirty="0">
                        <a:solidFill>
                          <a:srgbClr val="000000"/>
                        </a:solidFill>
                        <a:effectLst/>
                        <a:latin typeface="Times New Roman" panose="02020603050405020304" pitchFamily="18" charset="0"/>
                        <a:ea typeface="Times New Roman" panose="02020603050405020304" pitchFamily="18" charset="0"/>
                      </a:endParaRPr>
                    </a:p>
                  </a:txBody>
                  <a:tcPr marL="65561" marR="65561" marT="0" marB="0"/>
                </a:tc>
                <a:extLst>
                  <a:ext uri="{0D108BD9-81ED-4DB2-BD59-A6C34878D82A}">
                    <a16:rowId xmlns:a16="http://schemas.microsoft.com/office/drawing/2014/main" val="1768120679"/>
                  </a:ext>
                </a:extLst>
              </a:tr>
            </a:tbl>
          </a:graphicData>
        </a:graphic>
      </p:graphicFrame>
      <p:sp>
        <p:nvSpPr>
          <p:cNvPr id="8" name="Прямоугольник 7"/>
          <p:cNvSpPr/>
          <p:nvPr/>
        </p:nvSpPr>
        <p:spPr>
          <a:xfrm>
            <a:off x="7726882" y="1037968"/>
            <a:ext cx="2332946" cy="461665"/>
          </a:xfrm>
          <a:prstGeom prst="rect">
            <a:avLst/>
          </a:prstGeom>
        </p:spPr>
        <p:txBody>
          <a:bodyPr wrap="none">
            <a:spAutoFit/>
          </a:bodyPr>
          <a:lstStyle/>
          <a:p>
            <a:r>
              <a:rPr lang="ru-RU" altLang="ru-RU"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Спортивный зал</a:t>
            </a:r>
            <a:endParaRPr lang="ru-RU"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24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929896" y="1441396"/>
            <a:ext cx="8596668" cy="3880773"/>
          </a:xfrm>
          <a:prstGeom prst="rect">
            <a:avLst/>
          </a:prstGeom>
          <a:solidFill>
            <a:srgbClr val="FFFF00"/>
          </a:solidFill>
          <a:ln>
            <a:solidFill>
              <a:srgbClr val="0070C0"/>
            </a:solidFill>
          </a:ln>
          <a:scene3d>
            <a:camera prst="perspectiveBelow"/>
            <a:lightRig rig="threePt" dir="t"/>
          </a:scene3d>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ru-RU" sz="4800" b="1" dirty="0" smtClean="0">
                <a:ln w="22225">
                  <a:solidFill>
                    <a:srgbClr val="FF0000"/>
                  </a:solidFill>
                  <a:prstDash val="solid"/>
                </a:ln>
                <a:solidFill>
                  <a:schemeClr val="accent2">
                    <a:lumMod val="40000"/>
                    <a:lumOff val="60000"/>
                  </a:schemeClr>
                </a:solidFill>
              </a:rPr>
              <a:t>Спасибо</a:t>
            </a:r>
            <a:r>
              <a:rPr lang="ru-RU" sz="4800" b="1" dirty="0" smtClean="0">
                <a:ln w="22225">
                  <a:solidFill>
                    <a:schemeClr val="accent2"/>
                  </a:solidFill>
                  <a:prstDash val="solid"/>
                </a:ln>
                <a:solidFill>
                  <a:schemeClr val="accent2">
                    <a:lumMod val="40000"/>
                    <a:lumOff val="60000"/>
                  </a:schemeClr>
                </a:solidFill>
              </a:rPr>
              <a:t> </a:t>
            </a:r>
            <a:r>
              <a:rPr lang="ru-RU" sz="4800" b="1" dirty="0" smtClean="0">
                <a:ln w="22225">
                  <a:solidFill>
                    <a:srgbClr val="FF0000"/>
                  </a:solidFill>
                  <a:prstDash val="solid"/>
                </a:ln>
                <a:solidFill>
                  <a:schemeClr val="accent2">
                    <a:lumMod val="40000"/>
                    <a:lumOff val="60000"/>
                  </a:schemeClr>
                </a:solidFill>
              </a:rPr>
              <a:t>за внимание</a:t>
            </a:r>
            <a:endParaRPr lang="ru-RU" sz="4800" b="1" dirty="0">
              <a:ln w="22225">
                <a:solidFill>
                  <a:srgbClr val="FF0000"/>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22051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1824" y="609600"/>
            <a:ext cx="8192177" cy="5765442"/>
          </a:xfrm>
        </p:spPr>
        <p:txBody>
          <a:bodyPr>
            <a:normAutofit fontScale="90000"/>
          </a:bodyPr>
          <a:lstStyle/>
          <a:p>
            <a:r>
              <a:rPr lang="ru-RU" sz="2700" dirty="0" smtClean="0">
                <a:solidFill>
                  <a:srgbClr val="C00000"/>
                </a:solidFill>
              </a:rPr>
              <a:t> </a:t>
            </a:r>
            <a:r>
              <a:rPr lang="ru-RU" sz="2200" dirty="0" smtClean="0">
                <a:solidFill>
                  <a:srgbClr val="C00000"/>
                </a:solidFill>
                <a:latin typeface="Times New Roman" panose="02020603050405020304" pitchFamily="18" charset="0"/>
                <a:cs typeface="Times New Roman" panose="02020603050405020304" pitchFamily="18" charset="0"/>
              </a:rPr>
              <a:t>Рабочая </a:t>
            </a:r>
            <a:r>
              <a:rPr lang="ru-RU" sz="2200" dirty="0">
                <a:solidFill>
                  <a:srgbClr val="C00000"/>
                </a:solidFill>
                <a:latin typeface="Times New Roman" panose="02020603050405020304" pitchFamily="18" charset="0"/>
                <a:cs typeface="Times New Roman" panose="02020603050405020304" pitchFamily="18" charset="0"/>
              </a:rPr>
              <a:t>программа </a:t>
            </a:r>
            <a:r>
              <a:rPr lang="ru-RU" sz="2200" dirty="0">
                <a:solidFill>
                  <a:schemeClr val="tx1"/>
                </a:solidFill>
                <a:latin typeface="Times New Roman" panose="02020603050405020304" pitchFamily="18" charset="0"/>
                <a:cs typeface="Times New Roman" panose="02020603050405020304" pitchFamily="18" charset="0"/>
              </a:rPr>
              <a:t>по физической культуре составлена в соответствии с нормативно-правовыми документами, регламентирующими деятельность </a:t>
            </a:r>
            <a:r>
              <a:rPr lang="ru-RU" sz="2200" dirty="0" smtClean="0">
                <a:solidFill>
                  <a:schemeClr val="tx1"/>
                </a:solidFill>
                <a:latin typeface="Times New Roman" panose="02020603050405020304" pitchFamily="18" charset="0"/>
                <a:cs typeface="Times New Roman" panose="02020603050405020304" pitchFamily="18" charset="0"/>
              </a:rPr>
              <a:t>ДОУ:</a:t>
            </a:r>
            <a:br>
              <a:rPr lang="ru-RU" sz="2200" dirty="0" smtClean="0">
                <a:solidFill>
                  <a:schemeClr val="tx1"/>
                </a:solidFill>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t>
            </a:r>
            <a:r>
              <a:rPr lang="ru-RU" sz="2200" dirty="0">
                <a:solidFill>
                  <a:schemeClr val="tx1"/>
                </a:solidFill>
                <a:latin typeface="Times New Roman" panose="02020603050405020304" pitchFamily="18" charset="0"/>
                <a:cs typeface="Times New Roman" panose="02020603050405020304" pitchFamily="18" charset="0"/>
              </a:rPr>
              <a:t>Приказ Министерства образования и науки Российской Федерации (</a:t>
            </a:r>
            <a:r>
              <a:rPr lang="ru-RU" sz="2200" dirty="0" err="1">
                <a:solidFill>
                  <a:schemeClr val="tx1"/>
                </a:solidFill>
                <a:latin typeface="Times New Roman" panose="02020603050405020304" pitchFamily="18" charset="0"/>
                <a:cs typeface="Times New Roman" panose="02020603050405020304" pitchFamily="18" charset="0"/>
              </a:rPr>
              <a:t>Минобрнауки</a:t>
            </a:r>
            <a:r>
              <a:rPr lang="ru-RU" sz="2200" dirty="0">
                <a:solidFill>
                  <a:schemeClr val="tx1"/>
                </a:solidFill>
                <a:latin typeface="Times New Roman" panose="02020603050405020304" pitchFamily="18" charset="0"/>
                <a:cs typeface="Times New Roman" panose="02020603050405020304" pitchFamily="18" charset="0"/>
              </a:rPr>
              <a:t>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-Федеральный закон от 29 декабря 2012 г. N 273-ФЗ "Об образовании в Российской Федерации";</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-Постановление Главного государственного санитарного врача СанПиНом 2.4.3648-20 "Санитарно-эпидемиологические требования к устройству, содержанию и организации режима работы дошкольных образовательных организаций";</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                             </a:t>
            </a:r>
            <a:br>
              <a:rPr lang="ru-RU" sz="2200" dirty="0">
                <a:latin typeface="Times New Roman" panose="02020603050405020304" pitchFamily="18" charset="0"/>
                <a:cs typeface="Times New Roman" panose="02020603050405020304" pitchFamily="18" charset="0"/>
              </a:rPr>
            </a:b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920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207" y="272716"/>
            <a:ext cx="8596668" cy="1320800"/>
          </a:xfrm>
        </p:spPr>
        <p:txBody>
          <a:bodyPr>
            <a:normAutofit/>
          </a:bodyPr>
          <a:lstStyle/>
          <a:p>
            <a:r>
              <a:rPr lang="ru-RU" sz="2400" b="1" dirty="0">
                <a:solidFill>
                  <a:srgbClr val="C00000"/>
                </a:solidFill>
              </a:rPr>
              <a:t>Цель программы:</a:t>
            </a:r>
            <a:endParaRPr lang="ru-RU" sz="2400" dirty="0">
              <a:solidFill>
                <a:srgbClr val="C00000"/>
              </a:solidFill>
            </a:endParaRPr>
          </a:p>
        </p:txBody>
      </p:sp>
      <p:sp>
        <p:nvSpPr>
          <p:cNvPr id="3" name="Объект 2"/>
          <p:cNvSpPr>
            <a:spLocks noGrp="1"/>
          </p:cNvSpPr>
          <p:nvPr>
            <p:ph idx="1"/>
          </p:nvPr>
        </p:nvSpPr>
        <p:spPr>
          <a:xfrm>
            <a:off x="314184" y="767636"/>
            <a:ext cx="8596668" cy="5123713"/>
          </a:xfrm>
        </p:spPr>
        <p:txBody>
          <a:bodyPr/>
          <a:lstStyle/>
          <a:p>
            <a:pPr marL="0" indent="0">
              <a:buNone/>
            </a:pPr>
            <a:r>
              <a:rPr lang="ru-RU" dirty="0" smtClean="0"/>
              <a:t>	</a:t>
            </a:r>
            <a:r>
              <a:rPr lang="ru-RU" sz="1600" dirty="0">
                <a:solidFill>
                  <a:schemeClr val="tx1"/>
                </a:solidFill>
                <a:latin typeface="Times New Roman" panose="02020603050405020304" pitchFamily="18" charset="0"/>
                <a:cs typeface="Times New Roman" panose="02020603050405020304" pitchFamily="18" charset="0"/>
              </a:rPr>
              <a:t>построение целостной системы с активным взаимодействием всех участников педагогического процесса, обеспечивающей оптимальные условия для перехода на новый, более высокий уровень работы   по   физическому развитию   детей, формированию у них физических способностей и качеств с учетом их психофизического развития, индивидуальных возможностей и склонностей, обеспечивающей охрану и укрепление здоровья, формирование основ   здорового образа жизни. </a:t>
            </a:r>
          </a:p>
          <a:p>
            <a:pPr marL="0" indent="0">
              <a:buNone/>
            </a:pPr>
            <a:r>
              <a:rPr lang="ru-RU" sz="1600" dirty="0">
                <a:solidFill>
                  <a:schemeClr val="tx1"/>
                </a:solidFill>
                <a:latin typeface="Times New Roman" panose="02020603050405020304" pitchFamily="18" charset="0"/>
                <a:cs typeface="Times New Roman" panose="02020603050405020304" pitchFamily="18" charset="0"/>
              </a:rPr>
              <a:t>Для достижения цели программы первостепенное значение имеет </a:t>
            </a:r>
            <a:r>
              <a:rPr lang="ru-RU" sz="1600" b="1" dirty="0">
                <a:solidFill>
                  <a:schemeClr val="tx1"/>
                </a:solidFill>
                <a:latin typeface="Times New Roman" panose="02020603050405020304" pitchFamily="18" charset="0"/>
                <a:cs typeface="Times New Roman" panose="02020603050405020304" pitchFamily="18" charset="0"/>
              </a:rPr>
              <a:t>решение следующих </a:t>
            </a:r>
            <a:r>
              <a:rPr lang="ru-RU" sz="1600" b="1" dirty="0">
                <a:solidFill>
                  <a:srgbClr val="C00000"/>
                </a:solidFill>
                <a:latin typeface="Times New Roman" panose="02020603050405020304" pitchFamily="18" charset="0"/>
                <a:cs typeface="Times New Roman" panose="02020603050405020304" pitchFamily="18" charset="0"/>
              </a:rPr>
              <a:t>задач:</a:t>
            </a:r>
          </a:p>
          <a:p>
            <a:r>
              <a:rPr lang="ru-RU" sz="1600" dirty="0">
                <a:solidFill>
                  <a:schemeClr val="tx1"/>
                </a:solidFill>
                <a:latin typeface="Times New Roman" panose="02020603050405020304" pitchFamily="18" charset="0"/>
                <a:cs typeface="Times New Roman" panose="02020603050405020304" pitchFamily="18" charset="0"/>
              </a:rPr>
              <a:t>развитие физических качеств — скоростных, силовых, гибкости, выносливости, координации;</a:t>
            </a:r>
          </a:p>
          <a:p>
            <a:r>
              <a:rPr lang="ru-RU" sz="1600" dirty="0">
                <a:solidFill>
                  <a:schemeClr val="tx1"/>
                </a:solidFill>
                <a:latin typeface="Times New Roman" panose="02020603050405020304" pitchFamily="18" charset="0"/>
                <a:cs typeface="Times New Roman" panose="02020603050405020304" pitchFamily="18" charset="0"/>
              </a:rPr>
              <a:t>накопление и обогащение двигательного опыта детей — овладение основными двигательными режимами (бег, ходьба, прыжки, метание, лазанье);</a:t>
            </a:r>
          </a:p>
          <a:p>
            <a:r>
              <a:rPr lang="ru-RU" sz="1600" dirty="0">
                <a:solidFill>
                  <a:schemeClr val="tx1"/>
                </a:solidFill>
                <a:latin typeface="Times New Roman" panose="02020603050405020304" pitchFamily="18" charset="0"/>
                <a:cs typeface="Times New Roman" panose="02020603050405020304" pitchFamily="18" charset="0"/>
              </a:rPr>
              <a:t>формирование потребности в двигательной активности и физическом совершенствовании;</a:t>
            </a:r>
          </a:p>
          <a:p>
            <a:r>
              <a:rPr lang="ru-RU" sz="1600" dirty="0">
                <a:solidFill>
                  <a:schemeClr val="tx1"/>
                </a:solidFill>
                <a:latin typeface="Times New Roman" panose="02020603050405020304" pitchFamily="18" charset="0"/>
                <a:cs typeface="Times New Roman" panose="02020603050405020304" pitchFamily="18" charset="0"/>
              </a:rPr>
              <a:t>воспитание здорового, жизнерадостного, жизнестойкого, физически совершенного, гармонически и творчески развитого ребенка</a:t>
            </a:r>
          </a:p>
          <a:p>
            <a:r>
              <a:rPr lang="ru-RU" sz="1600" dirty="0">
                <a:solidFill>
                  <a:schemeClr val="tx1"/>
                </a:solidFill>
                <a:latin typeface="Times New Roman" panose="02020603050405020304" pitchFamily="18" charset="0"/>
                <a:cs typeface="Times New Roman" panose="02020603050405020304" pitchFamily="18" charset="0"/>
              </a:rPr>
              <a:t>формирование ценностей здорового образа жизни.</a:t>
            </a:r>
          </a:p>
          <a:p>
            <a:pPr>
              <a:buNone/>
            </a:pPr>
            <a:endParaRPr lang="ru-RU" sz="1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94899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7860" y="205020"/>
            <a:ext cx="8596668" cy="510862"/>
          </a:xfrm>
        </p:spPr>
        <p:txBody>
          <a:bodyPr>
            <a:normAutofit fontScale="90000"/>
          </a:bodyPr>
          <a:lstStyle/>
          <a:p>
            <a:r>
              <a:rPr lang="ru-RU" b="1" dirty="0">
                <a:solidFill>
                  <a:srgbClr val="C00000"/>
                </a:solidFill>
                <a:latin typeface="Times New Roman" pitchFamily="18" charset="0"/>
                <a:cs typeface="Times New Roman" pitchFamily="18" charset="0"/>
              </a:rPr>
              <a:t>Задачи парциальной программы </a:t>
            </a:r>
            <a:r>
              <a:rPr lang="ru-RU" b="1" i="1" dirty="0">
                <a:solidFill>
                  <a:srgbClr val="C00000"/>
                </a:solidFill>
                <a:latin typeface="Times New Roman" panose="02020603050405020304" pitchFamily="18" charset="0"/>
                <a:cs typeface="Times New Roman" panose="02020603050405020304" pitchFamily="18" charset="0"/>
              </a:rPr>
              <a:t>«Малыши крепыши»  (О.В. </a:t>
            </a:r>
            <a:r>
              <a:rPr lang="ru-RU" b="1" i="1" dirty="0" err="1">
                <a:solidFill>
                  <a:srgbClr val="C00000"/>
                </a:solidFill>
                <a:latin typeface="Times New Roman" panose="02020603050405020304" pitchFamily="18" charset="0"/>
                <a:cs typeface="Times New Roman" panose="02020603050405020304" pitchFamily="18" charset="0"/>
              </a:rPr>
              <a:t>Бережнова</a:t>
            </a:r>
            <a:r>
              <a:rPr lang="ru-RU" b="1" i="1" dirty="0">
                <a:solidFill>
                  <a:srgbClr val="C00000"/>
                </a:solidFill>
                <a:latin typeface="Times New Roman" panose="02020603050405020304" pitchFamily="18" charset="0"/>
                <a:cs typeface="Times New Roman" panose="02020603050405020304" pitchFamily="18" charset="0"/>
              </a:rPr>
              <a:t>, В.В. Бойко)</a:t>
            </a:r>
            <a:r>
              <a:rPr lang="ru-RU" b="1" dirty="0">
                <a:solidFill>
                  <a:srgbClr val="C00000"/>
                </a:solidFill>
                <a:latin typeface="Times New Roman" pitchFamily="18" charset="0"/>
                <a:cs typeface="Times New Roman" pitchFamily="18" charset="0"/>
              </a:rPr>
              <a:t>»</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endParaRPr lang="ru-RU" b="1" dirty="0">
              <a:latin typeface="+mn-lt"/>
            </a:endParaRPr>
          </a:p>
        </p:txBody>
      </p:sp>
      <p:sp>
        <p:nvSpPr>
          <p:cNvPr id="3" name="Объект 2"/>
          <p:cNvSpPr>
            <a:spLocks noGrp="1"/>
          </p:cNvSpPr>
          <p:nvPr>
            <p:ph idx="1"/>
          </p:nvPr>
        </p:nvSpPr>
        <p:spPr>
          <a:xfrm>
            <a:off x="819001" y="1246189"/>
            <a:ext cx="8854387" cy="4729608"/>
          </a:xfrm>
        </p:spPr>
        <p:txBody>
          <a:bodyPr>
            <a:normAutofit/>
          </a:bodyPr>
          <a:lstStyle/>
          <a:p>
            <a:pPr marL="0" indent="0">
              <a:buNone/>
            </a:pPr>
            <a:r>
              <a:rPr lang="ru-RU" b="1" dirty="0">
                <a:solidFill>
                  <a:srgbClr val="C00000"/>
                </a:solidFill>
                <a:latin typeface="Times New Roman" panose="02020603050405020304" pitchFamily="18" charset="0"/>
                <a:cs typeface="Times New Roman" panose="02020603050405020304" pitchFamily="18" charset="0"/>
              </a:rPr>
              <a:t>Цель</a:t>
            </a:r>
            <a:r>
              <a:rPr lang="ru-RU" dirty="0">
                <a:solidFill>
                  <a:srgbClr val="C00000"/>
                </a:solidFill>
                <a:latin typeface="Times New Roman" panose="02020603050405020304" pitchFamily="18" charset="0"/>
                <a:cs typeface="Times New Roman" panose="02020603050405020304" pitchFamily="18" charset="0"/>
              </a:rPr>
              <a:t>: </a:t>
            </a:r>
          </a:p>
          <a:p>
            <a:r>
              <a:rPr lang="ru-RU" dirty="0">
                <a:solidFill>
                  <a:schemeClr val="tx1"/>
                </a:solidFill>
                <a:latin typeface="Times New Roman" panose="02020603050405020304" pitchFamily="18" charset="0"/>
                <a:cs typeface="Times New Roman" panose="02020603050405020304" pitchFamily="18" charset="0"/>
              </a:rPr>
              <a:t>Охрана и укрепление физического и психического здоровья ребёнка, формирование привычки к здоровому образу жизни, развитие его физических качеств и совершенствование двигательных навыков.</a:t>
            </a:r>
          </a:p>
          <a:p>
            <a:pPr marL="0" indent="0">
              <a:buNone/>
            </a:pPr>
            <a:r>
              <a:rPr lang="ru-RU" b="1" dirty="0">
                <a:solidFill>
                  <a:srgbClr val="C00000"/>
                </a:solidFill>
                <a:latin typeface="Times New Roman" panose="02020603050405020304" pitchFamily="18" charset="0"/>
                <a:cs typeface="Times New Roman" panose="02020603050405020304" pitchFamily="18" charset="0"/>
              </a:rPr>
              <a:t>Задачи:</a:t>
            </a:r>
            <a:endParaRPr lang="ru-RU" dirty="0">
              <a:solidFill>
                <a:srgbClr val="C00000"/>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 приобретение детьми опыта в двигательной деятельности (выполнение упражнений, нацеленных на развитие координации гибкости);</a:t>
            </a:r>
          </a:p>
          <a:p>
            <a:r>
              <a:rPr lang="ru-RU" dirty="0">
                <a:solidFill>
                  <a:schemeClr val="tx1"/>
                </a:solidFill>
                <a:latin typeface="Times New Roman" panose="02020603050405020304" pitchFamily="18" charset="0"/>
                <a:cs typeface="Times New Roman" panose="02020603050405020304" pitchFamily="18" charset="0"/>
              </a:rPr>
              <a:t>- формирование начальных представлении о некоторых видах спорта, овладение подвижными играми с правилами;</a:t>
            </a:r>
          </a:p>
          <a:p>
            <a:r>
              <a:rPr lang="ru-RU" dirty="0">
                <a:solidFill>
                  <a:schemeClr val="tx1"/>
                </a:solidFill>
                <a:latin typeface="Times New Roman" panose="02020603050405020304" pitchFamily="18" charset="0"/>
                <a:cs typeface="Times New Roman" panose="02020603050405020304" pitchFamily="18" charset="0"/>
              </a:rPr>
              <a:t>- становление целенаправленности и </a:t>
            </a:r>
            <a:r>
              <a:rPr lang="ru-RU" dirty="0" err="1">
                <a:solidFill>
                  <a:schemeClr val="tx1"/>
                </a:solidFill>
                <a:latin typeface="Times New Roman" panose="02020603050405020304" pitchFamily="18" charset="0"/>
                <a:cs typeface="Times New Roman" panose="02020603050405020304" pitchFamily="18" charset="0"/>
              </a:rPr>
              <a:t>саморегуляции</a:t>
            </a:r>
            <a:r>
              <a:rPr lang="ru-RU" dirty="0">
                <a:solidFill>
                  <a:schemeClr val="tx1"/>
                </a:solidFill>
                <a:latin typeface="Times New Roman" panose="02020603050405020304" pitchFamily="18" charset="0"/>
                <a:cs typeface="Times New Roman" panose="02020603050405020304" pitchFamily="18" charset="0"/>
              </a:rPr>
              <a:t> в двигательной сфере;</a:t>
            </a:r>
          </a:p>
          <a:p>
            <a:r>
              <a:rPr lang="ru-RU" dirty="0">
                <a:solidFill>
                  <a:schemeClr val="tx1"/>
                </a:solidFill>
                <a:latin typeface="Times New Roman" panose="02020603050405020304" pitchFamily="18" charset="0"/>
                <a:cs typeface="Times New Roman" panose="02020603050405020304" pitchFamily="18" charset="0"/>
              </a:rPr>
              <a:t>- становление ценностей ЗОЖ;</a:t>
            </a:r>
          </a:p>
          <a:p>
            <a:r>
              <a:rPr lang="ru-RU" dirty="0">
                <a:solidFill>
                  <a:schemeClr val="tx1"/>
                </a:solidFill>
                <a:latin typeface="Times New Roman" panose="02020603050405020304" pitchFamily="18" charset="0"/>
                <a:cs typeface="Times New Roman" panose="02020603050405020304" pitchFamily="18" charset="0"/>
              </a:rPr>
              <a:t>- создание условий для укрепления и охраны здоровья детей;</a:t>
            </a:r>
          </a:p>
          <a:p>
            <a:r>
              <a:rPr lang="ru-RU" dirty="0">
                <a:solidFill>
                  <a:schemeClr val="tx1"/>
                </a:solidFill>
                <a:latin typeface="Times New Roman" panose="02020603050405020304" pitchFamily="18" charset="0"/>
                <a:cs typeface="Times New Roman" panose="02020603050405020304" pitchFamily="18" charset="0"/>
              </a:rPr>
              <a:t>- приобщение детей к физической культуре.</a:t>
            </a:r>
          </a:p>
          <a:p>
            <a:endParaRPr lang="ru-RU" dirty="0"/>
          </a:p>
        </p:txBody>
      </p:sp>
    </p:spTree>
    <p:extLst>
      <p:ext uri="{BB962C8B-B14F-4D97-AF65-F5344CB8AC3E}">
        <p14:creationId xmlns:p14="http://schemas.microsoft.com/office/powerpoint/2010/main" val="2313263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01014"/>
          </a:xfrm>
        </p:spPr>
        <p:txBody>
          <a:bodyPr>
            <a:normAutofit fontScale="90000"/>
          </a:bodyPr>
          <a:lstStyle/>
          <a:p>
            <a:r>
              <a:rPr lang="ru-RU" b="1" dirty="0">
                <a:solidFill>
                  <a:srgbClr val="C00000"/>
                </a:solidFill>
                <a:latin typeface="Times New Roman" panose="02020603050405020304" pitchFamily="18" charset="0"/>
                <a:cs typeface="Times New Roman" panose="02020603050405020304" pitchFamily="18" charset="0"/>
              </a:rPr>
              <a:t>Принципы к формированию программы:</a:t>
            </a:r>
            <a:endParaRPr lang="ru-RU" b="1" dirty="0"/>
          </a:p>
        </p:txBody>
      </p:sp>
      <p:sp>
        <p:nvSpPr>
          <p:cNvPr id="3" name="Объект 2"/>
          <p:cNvSpPr>
            <a:spLocks noGrp="1"/>
          </p:cNvSpPr>
          <p:nvPr>
            <p:ph idx="1"/>
          </p:nvPr>
        </p:nvSpPr>
        <p:spPr>
          <a:xfrm>
            <a:off x="677334" y="1326525"/>
            <a:ext cx="8596668" cy="4714838"/>
          </a:xfrm>
        </p:spPr>
        <p:txBody>
          <a:bodyPr>
            <a:normAutofit lnSpcReduction="10000"/>
          </a:bodyPr>
          <a:lstStyle/>
          <a:p>
            <a:r>
              <a:rPr lang="ru-RU" dirty="0">
                <a:solidFill>
                  <a:schemeClr val="tx1"/>
                </a:solidFill>
                <a:latin typeface="Times New Roman" panose="02020603050405020304" pitchFamily="18" charset="0"/>
                <a:cs typeface="Times New Roman" panose="02020603050405020304" pitchFamily="18" charset="0"/>
              </a:rPr>
              <a:t>принцип развивающего образования, целью которого является развитие ребенка;</a:t>
            </a:r>
          </a:p>
          <a:p>
            <a:r>
              <a:rPr lang="ru-RU" dirty="0">
                <a:solidFill>
                  <a:schemeClr val="tx1"/>
                </a:solidFill>
                <a:latin typeface="Times New Roman" panose="02020603050405020304" pitchFamily="18" charset="0"/>
                <a:cs typeface="Times New Roman" panose="02020603050405020304" pitchFamily="18" charset="0"/>
              </a:rPr>
              <a:t>принцип научной обоснованности и практической применимости (соответствует основным положениям возрастной психологии и дошкольной педагогики);</a:t>
            </a:r>
          </a:p>
          <a:p>
            <a:r>
              <a:rPr lang="ru-RU" dirty="0">
                <a:solidFill>
                  <a:schemeClr val="tx1"/>
                </a:solidFill>
                <a:latin typeface="Times New Roman" panose="02020603050405020304" pitchFamily="18" charset="0"/>
                <a:cs typeface="Times New Roman" panose="02020603050405020304" pitchFamily="18" charset="0"/>
              </a:rPr>
              <a:t>принципа интеграции образовательных областей в соответствии с возрастными возможностями и особенностями воспитанников;</a:t>
            </a:r>
          </a:p>
          <a:p>
            <a:r>
              <a:rPr lang="ru-RU" dirty="0">
                <a:solidFill>
                  <a:schemeClr val="tx1"/>
                </a:solidFill>
                <a:latin typeface="Times New Roman" panose="02020603050405020304" pitchFamily="18" charset="0"/>
                <a:cs typeface="Times New Roman" panose="02020603050405020304" pitchFamily="18" charset="0"/>
              </a:rPr>
              <a:t>комплексно-тематический принцип построения образовательного процесса;</a:t>
            </a:r>
          </a:p>
          <a:p>
            <a:r>
              <a:rPr lang="ru-RU" dirty="0">
                <a:solidFill>
                  <a:schemeClr val="tx1"/>
                </a:solidFill>
                <a:latin typeface="Times New Roman" panose="02020603050405020304" pitchFamily="18" charset="0"/>
                <a:cs typeface="Times New Roman" panose="02020603050405020304" pitchFamily="18" charset="0"/>
              </a:rPr>
              <a:t>принцип </a:t>
            </a:r>
            <a:r>
              <a:rPr lang="ru-RU" dirty="0" err="1">
                <a:solidFill>
                  <a:schemeClr val="tx1"/>
                </a:solidFill>
                <a:latin typeface="Times New Roman" panose="02020603050405020304" pitchFamily="18" charset="0"/>
                <a:cs typeface="Times New Roman" panose="02020603050405020304" pitchFamily="18" charset="0"/>
              </a:rPr>
              <a:t>культуросообразности</a:t>
            </a:r>
            <a:r>
              <a:rPr lang="ru-RU" dirty="0">
                <a:solidFill>
                  <a:schemeClr val="tx1"/>
                </a:solidFill>
                <a:latin typeface="Times New Roman" panose="02020603050405020304" pitchFamily="18" charset="0"/>
                <a:cs typeface="Times New Roman" panose="02020603050405020304" pitchFamily="18" charset="0"/>
              </a:rPr>
              <a:t>. Учитывает национальные ценности и традиции в образовании;</a:t>
            </a:r>
          </a:p>
          <a:p>
            <a:r>
              <a:rPr lang="ru-RU" dirty="0">
                <a:solidFill>
                  <a:schemeClr val="tx1"/>
                </a:solidFill>
                <a:latin typeface="Times New Roman" panose="02020603050405020304" pitchFamily="18" charset="0"/>
                <a:cs typeface="Times New Roman" panose="02020603050405020304" pitchFamily="18" charset="0"/>
              </a:rPr>
              <a:t>программа соответствует критериям полноты, необходимости и достаточности (позволяет решать поставленные цели и задачи на необходимом и достаточном материале, максимально приближаясь к разумному «минимуму»);</a:t>
            </a:r>
          </a:p>
          <a:p>
            <a:r>
              <a:rPr lang="ru-RU" dirty="0">
                <a:solidFill>
                  <a:schemeClr val="tx1"/>
                </a:solidFill>
                <a:latin typeface="Times New Roman" panose="02020603050405020304" pitchFamily="18" charset="0"/>
                <a:cs typeface="Times New Roman" panose="02020603050405020304" pitchFamily="18" charset="0"/>
              </a:rPr>
              <a:t>обеспечивает единство воспитательных, обучающих и развивающих целей и задач процесса образования детей дошкольного возраста, в ходе реализации которых формируются такие знания, умения и навыки, которые имеют непосредственное отношение к развитию дошкольников.</a:t>
            </a:r>
          </a:p>
          <a:p>
            <a:endParaRPr lang="ru-RU" dirty="0"/>
          </a:p>
          <a:p>
            <a:endParaRPr lang="ru-RU" dirty="0"/>
          </a:p>
        </p:txBody>
      </p:sp>
    </p:spTree>
    <p:extLst>
      <p:ext uri="{BB962C8B-B14F-4D97-AF65-F5344CB8AC3E}">
        <p14:creationId xmlns:p14="http://schemas.microsoft.com/office/powerpoint/2010/main" val="748207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a:solidFill>
                  <a:srgbClr val="C00000"/>
                </a:solidFill>
                <a:latin typeface="Times New Roman" panose="02020603050405020304" pitchFamily="18" charset="0"/>
                <a:cs typeface="Times New Roman" panose="02020603050405020304" pitchFamily="18" charset="0"/>
              </a:rPr>
              <a:t>Части программы, формируемой участниками образовательных отношений</a:t>
            </a:r>
            <a:r>
              <a:rPr lang="ru-RU" dirty="0">
                <a:solidFill>
                  <a:srgbClr val="C00000"/>
                </a:solidFill>
                <a:latin typeface="Times New Roman" panose="02020603050405020304" pitchFamily="18" charset="0"/>
                <a:cs typeface="Times New Roman" panose="02020603050405020304" pitchFamily="18" charset="0"/>
              </a:rPr>
              <a:t/>
            </a:r>
            <a:br>
              <a:rPr lang="ru-RU" dirty="0">
                <a:solidFill>
                  <a:srgbClr val="C00000"/>
                </a:solidFill>
                <a:latin typeface="Times New Roman" panose="02020603050405020304" pitchFamily="18" charset="0"/>
                <a:cs typeface="Times New Roman" panose="02020603050405020304" pitchFamily="18" charset="0"/>
              </a:rPr>
            </a:br>
            <a:r>
              <a:rPr lang="ru-RU" sz="2800" b="1" i="1" dirty="0">
                <a:solidFill>
                  <a:srgbClr val="C00000"/>
                </a:solidFill>
                <a:latin typeface="Times New Roman" panose="02020603050405020304" pitchFamily="18" charset="0"/>
                <a:cs typeface="Times New Roman" panose="02020603050405020304" pitchFamily="18" charset="0"/>
              </a:rPr>
              <a:t>Принципы:</a:t>
            </a:r>
            <a:endParaRPr lang="ru-RU" dirty="0"/>
          </a:p>
        </p:txBody>
      </p:sp>
      <p:sp>
        <p:nvSpPr>
          <p:cNvPr id="3" name="Объект 2"/>
          <p:cNvSpPr>
            <a:spLocks noGrp="1"/>
          </p:cNvSpPr>
          <p:nvPr>
            <p:ph idx="1"/>
          </p:nvPr>
        </p:nvSpPr>
        <p:spPr>
          <a:xfrm>
            <a:off x="677334" y="2160589"/>
            <a:ext cx="8596668" cy="4266337"/>
          </a:xfrm>
        </p:spPr>
        <p:txBody>
          <a:bodyPr>
            <a:normAutofit fontScale="77500" lnSpcReduction="20000"/>
          </a:bodyPr>
          <a:lstStyle/>
          <a:p>
            <a:pPr algn="just"/>
            <a:r>
              <a:rPr lang="ru-RU" dirty="0">
                <a:solidFill>
                  <a:schemeClr val="tx1"/>
                </a:solidFill>
                <a:latin typeface="Times New Roman" panose="02020603050405020304" pitchFamily="18" charset="0"/>
                <a:cs typeface="Times New Roman" panose="02020603050405020304" pitchFamily="18" charset="0"/>
              </a:rPr>
              <a:t>принцип психологической комфортности: взаимоотношения между детьми и взрослыми строятся на основе доброжелательности, поддержки и взаимопомощи;</a:t>
            </a:r>
          </a:p>
          <a:p>
            <a:pPr algn="just"/>
            <a:r>
              <a:rPr lang="ru-RU" dirty="0">
                <a:solidFill>
                  <a:schemeClr val="tx1"/>
                </a:solidFill>
                <a:latin typeface="Times New Roman" panose="02020603050405020304" pitchFamily="18" charset="0"/>
                <a:cs typeface="Times New Roman" panose="02020603050405020304" pitchFamily="18" charset="0"/>
              </a:rPr>
              <a:t>принцип деятельности: основной акцент делается на организацию самостоятельных детских открытий в процессе разнообразных видов деятельности и активности детей (в первую очередь – двигательной, а также игровой, коммуникативной; педагог выступает прежде всего как организатор образовательной деятельности;</a:t>
            </a:r>
          </a:p>
          <a:p>
            <a:pPr algn="just"/>
            <a:r>
              <a:rPr lang="ru-RU" dirty="0">
                <a:solidFill>
                  <a:schemeClr val="tx1"/>
                </a:solidFill>
                <a:latin typeface="Times New Roman" panose="02020603050405020304" pitchFamily="18" charset="0"/>
                <a:cs typeface="Times New Roman" panose="02020603050405020304" pitchFamily="18" charset="0"/>
              </a:rPr>
              <a:t>принцип целостности: стратегия и тактика образовательной деятельности с детьми опирается на представление о целостной жизнедеятельности ребенка (у ребенка формируется целостное представление о мире, себе самом, своих физических возможностях, ценностях здорового образа жизни);</a:t>
            </a:r>
          </a:p>
          <a:p>
            <a:pPr algn="just"/>
            <a:r>
              <a:rPr lang="ru-RU" dirty="0">
                <a:solidFill>
                  <a:schemeClr val="tx1"/>
                </a:solidFill>
                <a:latin typeface="Times New Roman" panose="02020603050405020304" pitchFamily="18" charset="0"/>
                <a:cs typeface="Times New Roman" panose="02020603050405020304" pitchFamily="18" charset="0"/>
              </a:rPr>
              <a:t>принцип минимакса: создаются условия для продвижения каждого ребенка по индивидуальной траектории физического развития и саморазвития – в своем темпе, на уровне своего возможного максимума;</a:t>
            </a:r>
          </a:p>
          <a:p>
            <a:pPr algn="just"/>
            <a:r>
              <a:rPr lang="ru-RU" dirty="0">
                <a:solidFill>
                  <a:schemeClr val="tx1"/>
                </a:solidFill>
                <a:latin typeface="Times New Roman" panose="02020603050405020304" pitchFamily="18" charset="0"/>
                <a:cs typeface="Times New Roman" panose="02020603050405020304" pitchFamily="18" charset="0"/>
              </a:rPr>
              <a:t>принцип творчества: образовательная деятельность ориентирована на развитие творческих способностей каждого ребенка, приобретение им собственного опыта двигательной деятельности и активности;</a:t>
            </a:r>
          </a:p>
          <a:p>
            <a:pPr algn="just"/>
            <a:r>
              <a:rPr lang="ru-RU" dirty="0">
                <a:solidFill>
                  <a:schemeClr val="tx1"/>
                </a:solidFill>
                <a:latin typeface="Times New Roman" panose="02020603050405020304" pitchFamily="18" charset="0"/>
                <a:cs typeface="Times New Roman" panose="02020603050405020304" pitchFamily="18" charset="0"/>
              </a:rPr>
              <a:t>принцип вариативности: детям предоставляются возможности выбора видов двигательной активности, участников совместной деятельности, материалов и атрибутов, способа действия и др.;</a:t>
            </a:r>
          </a:p>
          <a:p>
            <a:pPr algn="just"/>
            <a:r>
              <a:rPr lang="ru-RU" dirty="0">
                <a:solidFill>
                  <a:schemeClr val="tx1"/>
                </a:solidFill>
                <a:latin typeface="Times New Roman" panose="02020603050405020304" pitchFamily="18" charset="0"/>
                <a:cs typeface="Times New Roman" panose="02020603050405020304" pitchFamily="18" charset="0"/>
              </a:rPr>
              <a:t>принцип непрерывности: обеспечивается преемственность в содержании, технологиях и методах между дошкольными и начальным общим образованием, определяется дальняя перспектива физического развития.</a:t>
            </a:r>
          </a:p>
          <a:p>
            <a:endParaRPr lang="ru-RU" dirty="0"/>
          </a:p>
        </p:txBody>
      </p:sp>
    </p:spTree>
    <p:extLst>
      <p:ext uri="{BB962C8B-B14F-4D97-AF65-F5344CB8AC3E}">
        <p14:creationId xmlns:p14="http://schemas.microsoft.com/office/powerpoint/2010/main" val="391266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629260" cy="897228"/>
          </a:xfrm>
        </p:spPr>
        <p:txBody>
          <a:bodyPr>
            <a:normAutofit fontScale="90000"/>
          </a:bodyPr>
          <a:lstStyle/>
          <a:p>
            <a:pPr algn="ctr"/>
            <a:r>
              <a:rPr lang="ru-RU" sz="2700" b="1" dirty="0">
                <a:solidFill>
                  <a:srgbClr val="C00000"/>
                </a:solidFill>
              </a:rPr>
              <a:t>Возрастные и индивидуальные особенности детей </a:t>
            </a:r>
            <a:r>
              <a:rPr lang="ru-RU" sz="2700" b="1" dirty="0" smtClean="0">
                <a:solidFill>
                  <a:srgbClr val="C00000"/>
                </a:solidFill>
              </a:rPr>
              <a:t>подготовительной  </a:t>
            </a:r>
            <a:r>
              <a:rPr lang="ru-RU" sz="2700" b="1" dirty="0">
                <a:solidFill>
                  <a:srgbClr val="C00000"/>
                </a:solidFill>
              </a:rPr>
              <a:t>группы. </a:t>
            </a:r>
            <a:r>
              <a:rPr lang="ru-RU" dirty="0"/>
              <a:t/>
            </a:r>
            <a:br>
              <a:rPr lang="ru-RU" dirty="0"/>
            </a:br>
            <a:endParaRPr lang="ru-RU" dirty="0"/>
          </a:p>
        </p:txBody>
      </p:sp>
      <p:sp>
        <p:nvSpPr>
          <p:cNvPr id="3" name="Объект 2"/>
          <p:cNvSpPr>
            <a:spLocks noGrp="1"/>
          </p:cNvSpPr>
          <p:nvPr>
            <p:ph idx="1"/>
          </p:nvPr>
        </p:nvSpPr>
        <p:spPr>
          <a:xfrm>
            <a:off x="677333" y="1506828"/>
            <a:ext cx="9278035" cy="5164428"/>
          </a:xfrm>
        </p:spPr>
        <p:txBody>
          <a:bodyPr>
            <a:normAutofit/>
          </a:bodyPr>
          <a:lstStyle/>
          <a:p>
            <a:pPr algn="just"/>
            <a:r>
              <a:rPr lang="ru-RU" sz="1600" dirty="0">
                <a:solidFill>
                  <a:schemeClr val="tx1"/>
                </a:solidFill>
                <a:latin typeface="Times New Roman" panose="02020603050405020304" pitchFamily="18" charset="0"/>
                <a:cs typeface="Times New Roman" panose="02020603050405020304" pitchFamily="18" charset="0"/>
              </a:rPr>
              <a:t>Дети 6 лет активны. Они умело пользуются своим двигательным аппаратом. Движения их достаточно координированы и точны. Ребёнок умеет их сочетать в зависимости от окружающих условий. На 7-м году у ребёнка возрастает способность к различению пространственного расположения движущихся предметов, в том числе и перемещающегося человеческого тела. Дети могут объяснить, что и как меняется в соотношении частей тела, когда человек бежит, едет на велосипеде и т.п. Они различают скорость, направление движения, смену темпа, ритма. Ребёнок прослеживает движение последовательно, выделяет (с помощью взрослого) разные его фразы, пытается объяснить их значение для качественного и количественного результатов движения. Всё это способствует образованию ясных представлений о движениях, ведёт к овладению детьми техникой сложных по координации движений. Дети всё чаще руководствуются мотивами достижения хорошего качества движений. Значительно увеличиваются проявления волевых усилий при выполнении трудного задания. Начинает интенсивно развиваться способность целенаправленно совершать движения отдельных частей тела, например, ног, головы, кистей и пальцев рук и др. У ребёнка постепенно вырабатывается эстетическое отношение к ритмичным, ловким и грациозным движениям. Он начинает воспринимать красоту и гармонию. Многих детей привлекает результат движений, возможность помериться силой и ловкостью со сверстниками. Начинают проявляться личные вкусы детей в выборе движений. Нередко для ребёнка наиболее привлекательны те упражнения, которые у него лучше получаются.</a:t>
            </a:r>
          </a:p>
          <a:p>
            <a:endParaRPr lang="ru-RU" dirty="0"/>
          </a:p>
        </p:txBody>
      </p:sp>
    </p:spTree>
    <p:extLst>
      <p:ext uri="{BB962C8B-B14F-4D97-AF65-F5344CB8AC3E}">
        <p14:creationId xmlns:p14="http://schemas.microsoft.com/office/powerpoint/2010/main" val="174327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1239" y="0"/>
            <a:ext cx="8596668" cy="695459"/>
          </a:xfrm>
        </p:spPr>
        <p:txBody>
          <a:bodyPr>
            <a:normAutofit fontScale="90000"/>
          </a:bodyPr>
          <a:lstStyle/>
          <a:p>
            <a:r>
              <a:rPr lang="ru-RU" sz="2700" b="1" dirty="0">
                <a:solidFill>
                  <a:srgbClr val="C00000"/>
                </a:solidFill>
              </a:rPr>
              <a:t>Планируемые результаты освоения программы</a:t>
            </a:r>
            <a:r>
              <a:rPr lang="ru-RU" dirty="0"/>
              <a:t/>
            </a:r>
            <a:br>
              <a:rPr lang="ru-RU" dirty="0"/>
            </a:br>
            <a:endParaRPr lang="ru-RU" dirty="0"/>
          </a:p>
        </p:txBody>
      </p:sp>
      <p:sp>
        <p:nvSpPr>
          <p:cNvPr id="3" name="Объект 2"/>
          <p:cNvSpPr>
            <a:spLocks noGrp="1"/>
          </p:cNvSpPr>
          <p:nvPr>
            <p:ph idx="1"/>
          </p:nvPr>
        </p:nvSpPr>
        <p:spPr>
          <a:xfrm>
            <a:off x="665303" y="553452"/>
            <a:ext cx="9429192" cy="6091707"/>
          </a:xfrm>
        </p:spPr>
        <p:txBody>
          <a:bodyPr>
            <a:normAutofit fontScale="92500" lnSpcReduction="10000"/>
          </a:bodyPr>
          <a:lstStyle/>
          <a:p>
            <a:r>
              <a:rPr lang="ru-RU" dirty="0">
                <a:solidFill>
                  <a:schemeClr val="tx1"/>
                </a:solidFill>
                <a:latin typeface="Times New Roman" panose="02020603050405020304" pitchFamily="18" charset="0"/>
                <a:cs typeface="Times New Roman" panose="02020603050405020304" pitchFamily="18" charset="0"/>
              </a:rPr>
              <a:t>1.Сохранение и укрепление физического и психического здоровья детей;</a:t>
            </a:r>
          </a:p>
          <a:p>
            <a:r>
              <a:rPr lang="ru-RU" dirty="0">
                <a:solidFill>
                  <a:schemeClr val="tx1"/>
                </a:solidFill>
                <a:latin typeface="Times New Roman" panose="02020603050405020304" pitchFamily="18" charset="0"/>
                <a:cs typeface="Times New Roman" panose="02020603050405020304" pitchFamily="18" charset="0"/>
              </a:rPr>
              <a:t>2.Воспитание культурно-гигиенических навыков;</a:t>
            </a:r>
          </a:p>
          <a:p>
            <a:r>
              <a:rPr lang="ru-RU" dirty="0">
                <a:solidFill>
                  <a:schemeClr val="tx1"/>
                </a:solidFill>
                <a:latin typeface="Times New Roman" panose="02020603050405020304" pitchFamily="18" charset="0"/>
                <a:cs typeface="Times New Roman" panose="02020603050405020304" pitchFamily="18" charset="0"/>
              </a:rPr>
              <a:t>3.Сформированность начальных представлений о здоровом образе жизни;</a:t>
            </a:r>
          </a:p>
          <a:p>
            <a:r>
              <a:rPr lang="ru-RU" dirty="0">
                <a:solidFill>
                  <a:schemeClr val="tx1"/>
                </a:solidFill>
                <a:latin typeface="Times New Roman" panose="02020603050405020304" pitchFamily="18" charset="0"/>
                <a:cs typeface="Times New Roman" panose="02020603050405020304" pitchFamily="18" charset="0"/>
              </a:rPr>
              <a:t>4.Развитие физических качеств (скоростных, силовых, гибкости, выносливости и координации);</a:t>
            </a:r>
          </a:p>
          <a:p>
            <a:r>
              <a:rPr lang="ru-RU" dirty="0">
                <a:solidFill>
                  <a:schemeClr val="tx1"/>
                </a:solidFill>
                <a:latin typeface="Times New Roman" panose="02020603050405020304" pitchFamily="18" charset="0"/>
                <a:cs typeface="Times New Roman" panose="02020603050405020304" pitchFamily="18" charset="0"/>
              </a:rPr>
              <a:t>5.Накопление и обогащение двигательного опыта детей;</a:t>
            </a:r>
          </a:p>
          <a:p>
            <a:r>
              <a:rPr lang="ru-RU" dirty="0">
                <a:solidFill>
                  <a:schemeClr val="tx1"/>
                </a:solidFill>
                <a:latin typeface="Times New Roman" panose="02020603050405020304" pitchFamily="18" charset="0"/>
                <a:cs typeface="Times New Roman" panose="02020603050405020304" pitchFamily="18" charset="0"/>
              </a:rPr>
              <a:t>6.Овладение основными видами движения;</a:t>
            </a:r>
          </a:p>
          <a:p>
            <a:r>
              <a:rPr lang="ru-RU" dirty="0">
                <a:solidFill>
                  <a:schemeClr val="tx1"/>
                </a:solidFill>
                <a:latin typeface="Times New Roman" panose="02020603050405020304" pitchFamily="18" charset="0"/>
                <a:cs typeface="Times New Roman" panose="02020603050405020304" pitchFamily="18" charset="0"/>
              </a:rPr>
              <a:t>7.Сформированность у воспитанников потребности в двигательной активности и физическом совершенствовании.</a:t>
            </a:r>
          </a:p>
          <a:p>
            <a:pPr marL="0" indent="0">
              <a:buNone/>
            </a:pPr>
            <a:r>
              <a:rPr lang="ru-RU" b="1" i="1" dirty="0" smtClean="0">
                <a:solidFill>
                  <a:schemeClr val="tx1"/>
                </a:solidFill>
                <a:latin typeface="Times New Roman" panose="02020603050405020304" pitchFamily="18" charset="0"/>
                <a:cs typeface="Times New Roman" panose="02020603050405020304" pitchFamily="18" charset="0"/>
              </a:rPr>
              <a:t>Обязательной </a:t>
            </a:r>
            <a:r>
              <a:rPr lang="ru-RU" b="1" i="1" dirty="0">
                <a:solidFill>
                  <a:schemeClr val="tx1"/>
                </a:solidFill>
                <a:latin typeface="Times New Roman" panose="02020603050405020304" pitchFamily="18" charset="0"/>
                <a:cs typeface="Times New Roman" panose="02020603050405020304" pitchFamily="18" charset="0"/>
              </a:rPr>
              <a:t>части программы</a:t>
            </a:r>
            <a:endParaRPr lang="ru-RU"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Специфика дошкольного детства (гибкость, пластичность развития ребенка, высокий разброс вариантов его развития, его непосредственность и непроизвольность) не позволяет требовать от ребенка дошкольного возраста достижения конкретных образовательных результатов и обусловливает необходимость определения результатов освоения образовательной программы в виде целевых ориентиров:</a:t>
            </a:r>
          </a:p>
          <a:p>
            <a:r>
              <a:rPr lang="ru-RU" dirty="0">
                <a:solidFill>
                  <a:schemeClr val="tx1"/>
                </a:solidFill>
                <a:latin typeface="Times New Roman" panose="02020603050405020304" pitchFamily="18" charset="0"/>
                <a:cs typeface="Times New Roman" panose="02020603050405020304" pitchFamily="18" charset="0"/>
              </a:rPr>
              <a:t>- ребенок овладевает основными культурными средствами, способами деятельности, проявляет инициативу и самостоятельность в разных видах деятельности;</a:t>
            </a:r>
          </a:p>
          <a:p>
            <a:r>
              <a:rPr lang="ru-RU" dirty="0">
                <a:solidFill>
                  <a:schemeClr val="tx1"/>
                </a:solidFill>
                <a:latin typeface="Times New Roman" panose="02020603050405020304" pitchFamily="18" charset="0"/>
                <a:cs typeface="Times New Roman" panose="02020603050405020304" pitchFamily="18" charset="0"/>
              </a:rPr>
              <a:t>- способен договариваться, учитывать интересы и чувства других, сопереживать неудачам и радоваться успехам других; адекватно проявляет свои чувства, в том числе чувство веры в себя, старается разрешать конфликты. Умеет выражать и отстаивать свою позицию по разным вопросам;</a:t>
            </a:r>
          </a:p>
          <a:p>
            <a:pPr marL="0" indent="0">
              <a:buNone/>
            </a:pPr>
            <a:endParaRPr lang="ru-RU" dirty="0">
              <a:solidFill>
                <a:schemeClr val="tx1"/>
              </a:solidFill>
            </a:endParaRPr>
          </a:p>
        </p:txBody>
      </p:sp>
    </p:spTree>
    <p:extLst>
      <p:ext uri="{BB962C8B-B14F-4D97-AF65-F5344CB8AC3E}">
        <p14:creationId xmlns:p14="http://schemas.microsoft.com/office/powerpoint/2010/main" val="4054373768"/>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259</TotalTime>
  <Words>4375</Words>
  <Application>Microsoft Office PowerPoint</Application>
  <PresentationFormat>Широкоэкранный</PresentationFormat>
  <Paragraphs>220</Paragraphs>
  <Slides>23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Arial</vt:lpstr>
      <vt:lpstr>Calibri</vt:lpstr>
      <vt:lpstr>Times New Roman</vt:lpstr>
      <vt:lpstr>Trebuchet MS</vt:lpstr>
      <vt:lpstr>Wingdings 3</vt:lpstr>
      <vt:lpstr>Аспект</vt:lpstr>
      <vt:lpstr>   Краткая презентация к рабочей программе по  «физической культуре»  подготовительной группы 2022-2023                                    Инструктор по ФК:                                                Бердюгина О.М.</vt:lpstr>
      <vt:lpstr>Презентация PowerPoint</vt:lpstr>
      <vt:lpstr> Рабочая программа по физической культуре составлена в соответствии с нормативно-правовыми документами, регламентирующими деятельность ДОУ:      Приказ Министерства образования и науки Российской Федерации (Минобрнауки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-Федеральный закон от 29 декабря 2012 г. N 273-ФЗ "Об образовании в Российской Федерации"; -Постановление Главного государственного санитарного врача СанПиНом 2.4.3648-20 "Санитарно-эпидемиологические требования к устройству, содержанию и организации режима работы дошкольных образовательных организаций";                               </vt:lpstr>
      <vt:lpstr>Цель программы:</vt:lpstr>
      <vt:lpstr>Задачи парциальной программы «Малыши крепыши»  (О.В. Бережнова, В.В. Бойко)» </vt:lpstr>
      <vt:lpstr>Принципы к формированию программы:</vt:lpstr>
      <vt:lpstr>Части программы, формируемой участниками образовательных отношений Принципы:</vt:lpstr>
      <vt:lpstr>Возрастные и индивидуальные особенности детей подготовительной  группы.  </vt:lpstr>
      <vt:lpstr>Планируемые результаты освоения программы </vt:lpstr>
      <vt:lpstr>Презентация PowerPoint</vt:lpstr>
      <vt:lpstr>Планируемые результаты освоения парциальных программ Парциальная программа «Малыши-крепыши». </vt:lpstr>
      <vt:lpstr>Задачи и содержание работы по  физическому развитию в подготовительной  группе (от 6-7) </vt:lpstr>
      <vt:lpstr>Презентация PowerPoint</vt:lpstr>
      <vt:lpstr>Презентация PowerPoint</vt:lpstr>
      <vt:lpstr>Примерный перечень основных движений, спортивных игр и упражнений</vt:lpstr>
      <vt:lpstr>Презентация PowerPoint</vt:lpstr>
      <vt:lpstr>Презентация PowerPoint</vt:lpstr>
      <vt:lpstr>Презентация PowerPoint</vt:lpstr>
      <vt:lpstr>Презентация PowerPoint</vt:lpstr>
      <vt:lpstr>Особенности взаимодействия педагогического коллектива с семьями воспитанников </vt:lpstr>
      <vt:lpstr>Обеспечение методическими материалами и средствами обучения и воспитания </vt:lpstr>
      <vt:lpstr>                      Материально техническое обеспечение программы Физическое развитие.     Центр:  «Крепыши».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Краткая презентация к рабочей программе</dc:title>
  <dc:creator>User</dc:creator>
  <cp:lastModifiedBy>User</cp:lastModifiedBy>
  <cp:revision>47</cp:revision>
  <dcterms:created xsi:type="dcterms:W3CDTF">2021-05-23T10:30:15Z</dcterms:created>
  <dcterms:modified xsi:type="dcterms:W3CDTF">2022-10-19T09:46:06Z</dcterms:modified>
</cp:coreProperties>
</file>