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6" r:id="rId3"/>
    <p:sldId id="257" r:id="rId4"/>
    <p:sldId id="285" r:id="rId5"/>
    <p:sldId id="258" r:id="rId6"/>
    <p:sldId id="286" r:id="rId7"/>
    <p:sldId id="261" r:id="rId8"/>
    <p:sldId id="264" r:id="rId9"/>
    <p:sldId id="265" r:id="rId10"/>
    <p:sldId id="267" r:id="rId11"/>
    <p:sldId id="268" r:id="rId12"/>
    <p:sldId id="269" r:id="rId13"/>
    <p:sldId id="270" r:id="rId14"/>
    <p:sldId id="273" r:id="rId15"/>
    <p:sldId id="287" r:id="rId16"/>
    <p:sldId id="288" r:id="rId17"/>
    <p:sldId id="289" r:id="rId18"/>
    <p:sldId id="28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5" d="100"/>
          <a:sy n="75" d="100"/>
        </p:scale>
        <p:origin x="5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pPr/>
              <a:t>10/24/2022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pPr/>
              <a:t>10/24/2022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10/24/2022</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10/24/2022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20575" y="4755848"/>
            <a:ext cx="7766936" cy="1646302"/>
          </a:xfrm>
        </p:spPr>
        <p:txBody>
          <a:bodyPr/>
          <a:lstStyle/>
          <a:p>
            <a:pPr algn="ctr"/>
            <a:r>
              <a:rPr lang="ru-RU" sz="3600" dirty="0" smtClean="0">
                <a:solidFill>
                  <a:schemeClr val="accent1">
                    <a:lumMod val="75000"/>
                  </a:schemeClr>
                </a:solidFill>
                <a:latin typeface="Times New Roman" panose="02020603050405020304" pitchFamily="18" charset="0"/>
                <a:cs typeface="Times New Roman" panose="02020603050405020304" pitchFamily="18" charset="0"/>
              </a:rPr>
              <a:t>Краткая презентация к рабочей программе 2 младшей группы</a:t>
            </a:r>
            <a:br>
              <a:rPr lang="ru-RU" sz="3600" dirty="0" smtClean="0">
                <a:solidFill>
                  <a:schemeClr val="accent1">
                    <a:lumMod val="75000"/>
                  </a:schemeClr>
                </a:solidFill>
                <a:latin typeface="Times New Roman" panose="02020603050405020304" pitchFamily="18" charset="0"/>
                <a:cs typeface="Times New Roman" panose="02020603050405020304" pitchFamily="18" charset="0"/>
              </a:rPr>
            </a:br>
            <a:r>
              <a:rPr lang="ru-RU" sz="3600" dirty="0" smtClean="0">
                <a:solidFill>
                  <a:schemeClr val="accent1">
                    <a:lumMod val="75000"/>
                  </a:schemeClr>
                </a:solidFill>
                <a:latin typeface="Times New Roman" panose="02020603050405020304" pitchFamily="18" charset="0"/>
                <a:cs typeface="Times New Roman" panose="02020603050405020304" pitchFamily="18" charset="0"/>
              </a:rPr>
              <a:t>2022-2023</a:t>
            </a:r>
            <a:r>
              <a:rPr lang="ru-RU" sz="3600" dirty="0" smtClean="0">
                <a:solidFill>
                  <a:schemeClr val="accent1">
                    <a:lumMod val="75000"/>
                  </a:schemeClr>
                </a:solidFill>
                <a:latin typeface="Times New Roman" panose="02020603050405020304" pitchFamily="18" charset="0"/>
                <a:cs typeface="Times New Roman" panose="02020603050405020304" pitchFamily="18" charset="0"/>
              </a:rPr>
              <a:t/>
            </a:r>
            <a:br>
              <a:rPr lang="ru-RU" sz="3600" dirty="0" smtClean="0">
                <a:solidFill>
                  <a:schemeClr val="accent1">
                    <a:lumMod val="75000"/>
                  </a:schemeClr>
                </a:solidFill>
                <a:latin typeface="Times New Roman" panose="02020603050405020304" pitchFamily="18" charset="0"/>
                <a:cs typeface="Times New Roman" panose="02020603050405020304" pitchFamily="18" charset="0"/>
              </a:rPr>
            </a:br>
            <a:r>
              <a:rPr lang="ru-RU" sz="3600" dirty="0" smtClean="0"/>
              <a:t/>
            </a:r>
            <a:br>
              <a:rPr lang="ru-RU" sz="3600" dirty="0" smtClean="0"/>
            </a:br>
            <a:r>
              <a:rPr lang="ru-RU" sz="3600" dirty="0" smtClean="0"/>
              <a:t>                            </a:t>
            </a:r>
            <a:r>
              <a:rPr lang="ru-RU" sz="2000" dirty="0" smtClean="0">
                <a:solidFill>
                  <a:schemeClr val="accent2">
                    <a:lumMod val="60000"/>
                    <a:lumOff val="40000"/>
                  </a:schemeClr>
                </a:solidFill>
              </a:rPr>
              <a:t>Воспитатели:</a:t>
            </a:r>
            <a:br>
              <a:rPr lang="ru-RU" sz="2000" dirty="0" smtClean="0">
                <a:solidFill>
                  <a:schemeClr val="accent2">
                    <a:lumMod val="60000"/>
                    <a:lumOff val="40000"/>
                  </a:schemeClr>
                </a:solidFill>
              </a:rPr>
            </a:br>
            <a:r>
              <a:rPr lang="ru-RU" sz="2000" dirty="0">
                <a:solidFill>
                  <a:schemeClr val="accent2">
                    <a:lumMod val="60000"/>
                    <a:lumOff val="40000"/>
                  </a:schemeClr>
                </a:solidFill>
              </a:rPr>
              <a:t> </a:t>
            </a:r>
            <a:r>
              <a:rPr lang="ru-RU" sz="2000" dirty="0" smtClean="0">
                <a:solidFill>
                  <a:schemeClr val="accent2">
                    <a:lumMod val="60000"/>
                    <a:lumOff val="40000"/>
                  </a:schemeClr>
                </a:solidFill>
              </a:rPr>
              <a:t>                                                    </a:t>
            </a:r>
            <a:r>
              <a:rPr lang="ru-RU" sz="2000" dirty="0" err="1" smtClean="0">
                <a:solidFill>
                  <a:schemeClr val="accent2">
                    <a:lumMod val="60000"/>
                    <a:lumOff val="40000"/>
                  </a:schemeClr>
                </a:solidFill>
              </a:rPr>
              <a:t>Ситникова</a:t>
            </a:r>
            <a:r>
              <a:rPr lang="ru-RU" sz="2000" dirty="0" smtClean="0">
                <a:solidFill>
                  <a:schemeClr val="accent2">
                    <a:lumMod val="60000"/>
                    <a:lumOff val="40000"/>
                  </a:schemeClr>
                </a:solidFill>
              </a:rPr>
              <a:t> Н.А</a:t>
            </a:r>
            <a:br>
              <a:rPr lang="ru-RU" sz="2000" dirty="0" smtClean="0">
                <a:solidFill>
                  <a:schemeClr val="accent2">
                    <a:lumMod val="60000"/>
                    <a:lumOff val="40000"/>
                  </a:schemeClr>
                </a:solidFill>
              </a:rPr>
            </a:br>
            <a:r>
              <a:rPr lang="ru-RU" sz="2000" dirty="0" smtClean="0">
                <a:solidFill>
                  <a:schemeClr val="accent2">
                    <a:lumMod val="60000"/>
                    <a:lumOff val="40000"/>
                  </a:schemeClr>
                </a:solidFill>
              </a:rPr>
              <a:t>                                                        </a:t>
            </a:r>
            <a:r>
              <a:rPr lang="ru-RU" sz="2000" dirty="0" err="1" smtClean="0">
                <a:solidFill>
                  <a:schemeClr val="accent2">
                    <a:lumMod val="60000"/>
                    <a:lumOff val="40000"/>
                  </a:schemeClr>
                </a:solidFill>
              </a:rPr>
              <a:t>Петерсон</a:t>
            </a:r>
            <a:r>
              <a:rPr lang="ru-RU" sz="2000" dirty="0" smtClean="0">
                <a:solidFill>
                  <a:schemeClr val="accent2">
                    <a:lumMod val="60000"/>
                    <a:lumOff val="40000"/>
                  </a:schemeClr>
                </a:solidFill>
              </a:rPr>
              <a:t> С.М.</a:t>
            </a:r>
            <a:r>
              <a:rPr lang="ru-RU" sz="2400" dirty="0" smtClean="0">
                <a:solidFill>
                  <a:schemeClr val="accent2">
                    <a:lumMod val="60000"/>
                    <a:lumOff val="40000"/>
                  </a:schemeClr>
                </a:solidFill>
              </a:rPr>
              <a:t>                                                       </a:t>
            </a:r>
            <a:endParaRPr lang="ru-RU" sz="2400" dirty="0">
              <a:solidFill>
                <a:schemeClr val="accent2">
                  <a:lumMod val="60000"/>
                  <a:lumOff val="40000"/>
                </a:schemeClr>
              </a:solidFill>
            </a:endParaRPr>
          </a:p>
        </p:txBody>
      </p:sp>
      <p:sp>
        <p:nvSpPr>
          <p:cNvPr id="3" name="Подзаголовок 2"/>
          <p:cNvSpPr>
            <a:spLocks noGrp="1"/>
          </p:cNvSpPr>
          <p:nvPr>
            <p:ph type="subTitle" idx="1"/>
          </p:nvPr>
        </p:nvSpPr>
        <p:spPr>
          <a:xfrm>
            <a:off x="1691006" y="229417"/>
            <a:ext cx="7766936" cy="1096899"/>
          </a:xfrm>
        </p:spPr>
        <p:txBody>
          <a:bodyPr>
            <a:noAutofit/>
          </a:bodyPr>
          <a:lstStyle/>
          <a:p>
            <a:pPr algn="ctr">
              <a:spcBef>
                <a:spcPts val="0"/>
              </a:spcBef>
            </a:pPr>
            <a:r>
              <a:rPr lang="ru-RU" sz="2000" dirty="0" smtClean="0">
                <a:solidFill>
                  <a:srgbClr val="FF0000"/>
                </a:solidFill>
                <a:latin typeface="Times New Roman" panose="02020603050405020304" pitchFamily="18" charset="0"/>
                <a:cs typeface="Times New Roman" panose="02020603050405020304" pitchFamily="18" charset="0"/>
              </a:rPr>
              <a:t>Муниципальное автономное образовательное учреждение </a:t>
            </a:r>
            <a:r>
              <a:rPr lang="ru-RU" sz="2000" dirty="0" err="1" smtClean="0">
                <a:solidFill>
                  <a:srgbClr val="FF0000"/>
                </a:solidFill>
                <a:latin typeface="Times New Roman" panose="02020603050405020304" pitchFamily="18" charset="0"/>
                <a:cs typeface="Times New Roman" panose="02020603050405020304" pitchFamily="18" charset="0"/>
              </a:rPr>
              <a:t>Чернокоровская</a:t>
            </a:r>
            <a:r>
              <a:rPr lang="ru-RU" sz="2000" dirty="0" smtClean="0">
                <a:solidFill>
                  <a:srgbClr val="FF0000"/>
                </a:solidFill>
                <a:latin typeface="Times New Roman" panose="02020603050405020304" pitchFamily="18" charset="0"/>
                <a:cs typeface="Times New Roman" panose="02020603050405020304" pitchFamily="18" charset="0"/>
              </a:rPr>
              <a:t> СОШ</a:t>
            </a:r>
          </a:p>
          <a:p>
            <a:pPr algn="ctr">
              <a:spcBef>
                <a:spcPts val="0"/>
              </a:spcBef>
            </a:pPr>
            <a:r>
              <a:rPr lang="ru-RU" sz="2000" dirty="0">
                <a:solidFill>
                  <a:srgbClr val="FF0000"/>
                </a:solidFill>
                <a:latin typeface="Times New Roman" panose="02020603050405020304" pitchFamily="18" charset="0"/>
                <a:cs typeface="Times New Roman" panose="02020603050405020304" pitchFamily="18" charset="0"/>
              </a:rPr>
              <a:t>г</a:t>
            </a:r>
            <a:r>
              <a:rPr lang="ru-RU" sz="2000" dirty="0" smtClean="0">
                <a:solidFill>
                  <a:srgbClr val="FF0000"/>
                </a:solidFill>
                <a:latin typeface="Times New Roman" panose="02020603050405020304" pitchFamily="18" charset="0"/>
                <a:cs typeface="Times New Roman" panose="02020603050405020304" pitchFamily="18" charset="0"/>
              </a:rPr>
              <a:t>руппа общеразвивающей направленности</a:t>
            </a:r>
            <a:endParaRPr lang="ru-RU" sz="2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7037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43064" y="950652"/>
            <a:ext cx="9672536" cy="5558432"/>
          </a:xfrm>
        </p:spPr>
        <p:txBody>
          <a:bodyPr>
            <a:normAutofit/>
          </a:bodyPr>
          <a:lstStyle/>
          <a:p>
            <a:pPr marL="140335" indent="740410"/>
            <a:r>
              <a:rPr lang="ru-RU" b="1" dirty="0">
                <a:latin typeface="Times New Roman" panose="02020603050405020304" pitchFamily="18" charset="0"/>
                <a:ea typeface="Times New Roman" panose="02020603050405020304" pitchFamily="18" charset="0"/>
              </a:rPr>
              <a:t>Образовательная</a:t>
            </a:r>
            <a:r>
              <a:rPr lang="ru-RU" b="1" spc="-3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деятельность</a:t>
            </a:r>
            <a:r>
              <a:rPr lang="ru-RU" b="1" spc="-3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с</a:t>
            </a:r>
            <a:r>
              <a:rPr lang="ru-RU" b="1" spc="-3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детьми</a:t>
            </a:r>
            <a:r>
              <a:rPr lang="ru-RU" b="1" spc="-3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раннего</a:t>
            </a:r>
            <a:r>
              <a:rPr lang="ru-RU" b="1" spc="-3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возраста</a:t>
            </a:r>
            <a:r>
              <a:rPr lang="ru-RU" b="1" spc="-3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реализуется</a:t>
            </a:r>
            <a:r>
              <a:rPr lang="ru-RU" b="1" spc="-3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по образовательным областям:</a:t>
            </a:r>
            <a:endParaRPr lang="ru-RU" sz="1600" dirty="0">
              <a:latin typeface="Times New Roman" panose="02020603050405020304" pitchFamily="18" charset="0"/>
              <a:ea typeface="Times New Roman" panose="02020603050405020304" pitchFamily="18" charset="0"/>
            </a:endParaRPr>
          </a:p>
          <a:p>
            <a:pPr lvl="0">
              <a:lnSpc>
                <a:spcPts val="1355"/>
              </a:lnSpc>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социально-коммуникативное</a:t>
            </a:r>
            <a:r>
              <a:rPr lang="ru-RU" spc="135" dirty="0">
                <a:latin typeface="Times New Roman" panose="02020603050405020304" pitchFamily="18" charset="0"/>
                <a:ea typeface="Times New Roman" panose="02020603050405020304" pitchFamily="18" charset="0"/>
              </a:rPr>
              <a:t> развитие</a:t>
            </a:r>
            <a:r>
              <a:rPr lang="ru-RU" spc="-10"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lvl="0">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познавательное</a:t>
            </a:r>
            <a:r>
              <a:rPr lang="ru-RU" spc="3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развитие;</a:t>
            </a:r>
            <a:endParaRPr lang="ru-RU" sz="1600" dirty="0">
              <a:latin typeface="Times New Roman" panose="02020603050405020304" pitchFamily="18" charset="0"/>
              <a:ea typeface="Times New Roman" panose="02020603050405020304" pitchFamily="18" charset="0"/>
            </a:endParaRPr>
          </a:p>
          <a:p>
            <a:pPr lvl="0">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речевое</a:t>
            </a:r>
            <a:r>
              <a:rPr lang="ru-RU" spc="-6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развитие;</a:t>
            </a:r>
            <a:endParaRPr lang="ru-RU" sz="1600" dirty="0">
              <a:latin typeface="Times New Roman" panose="02020603050405020304" pitchFamily="18" charset="0"/>
              <a:ea typeface="Times New Roman" panose="02020603050405020304" pitchFamily="18" charset="0"/>
            </a:endParaRPr>
          </a:p>
          <a:p>
            <a:pPr lvl="0">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художественно-эстетическое</a:t>
            </a:r>
            <a:r>
              <a:rPr lang="ru-RU" spc="365"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развитие;</a:t>
            </a:r>
            <a:endParaRPr lang="ru-RU" sz="1600" dirty="0">
              <a:latin typeface="Times New Roman" panose="02020603050405020304" pitchFamily="18" charset="0"/>
              <a:ea typeface="Times New Roman" panose="02020603050405020304" pitchFamily="18" charset="0"/>
            </a:endParaRPr>
          </a:p>
          <a:p>
            <a:pPr lvl="0">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физическое</a:t>
            </a:r>
            <a:r>
              <a:rPr lang="ru-RU" spc="-7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развитие.</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5927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0365" y="563096"/>
            <a:ext cx="9693889" cy="4909913"/>
          </a:xfrm>
        </p:spPr>
        <p:txBody>
          <a:bodyPr>
            <a:normAutofit fontScale="85000" lnSpcReduction="20000"/>
          </a:bodyPr>
          <a:lstStyle/>
          <a:p>
            <a:pPr marL="140335" indent="0" algn="just">
              <a:spcBef>
                <a:spcPts val="25"/>
              </a:spcBef>
              <a:buNone/>
            </a:pPr>
            <a:r>
              <a:rPr lang="ru-RU" b="1" dirty="0">
                <a:latin typeface="Times New Roman" panose="02020603050405020304" pitchFamily="18" charset="0"/>
                <a:ea typeface="Times New Roman" panose="02020603050405020304" pitchFamily="18" charset="0"/>
              </a:rPr>
              <a:t>Особенности взаимодействия педагогического коллектива</a:t>
            </a:r>
            <a:r>
              <a:rPr lang="ru-RU" b="1" spc="40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с семьями воспитанников. </a:t>
            </a:r>
            <a:endParaRPr lang="ru-RU" b="1" dirty="0" smtClean="0">
              <a:latin typeface="Times New Roman" panose="02020603050405020304" pitchFamily="18" charset="0"/>
              <a:ea typeface="Times New Roman" panose="02020603050405020304" pitchFamily="18" charset="0"/>
            </a:endParaRPr>
          </a:p>
          <a:p>
            <a:pPr marL="140335" indent="0" algn="just">
              <a:spcBef>
                <a:spcPts val="25"/>
              </a:spcBef>
              <a:buNone/>
            </a:pPr>
            <a:endParaRPr lang="ru-RU" b="1" dirty="0" smtClean="0">
              <a:latin typeface="Times New Roman" panose="02020603050405020304" pitchFamily="18" charset="0"/>
              <a:ea typeface="Times New Roman" panose="02020603050405020304" pitchFamily="18" charset="0"/>
            </a:endParaRPr>
          </a:p>
          <a:p>
            <a:pPr marL="140335" indent="0" algn="just">
              <a:spcBef>
                <a:spcPts val="25"/>
              </a:spcBef>
              <a:buNone/>
            </a:pPr>
            <a:r>
              <a:rPr lang="ru-RU" dirty="0" smtClean="0">
                <a:latin typeface="Times New Roman" panose="02020603050405020304" pitchFamily="18" charset="0"/>
                <a:ea typeface="Times New Roman" panose="02020603050405020304" pitchFamily="18" charset="0"/>
              </a:rPr>
              <a:t>Основная </a:t>
            </a:r>
            <a:r>
              <a:rPr lang="ru-RU" dirty="0">
                <a:latin typeface="Times New Roman" panose="02020603050405020304" pitchFamily="18" charset="0"/>
                <a:ea typeface="Times New Roman" panose="02020603050405020304" pitchFamily="18" charset="0"/>
              </a:rPr>
              <a:t>цель всех форм и видов взаимодействия ДОУ с семьей</a:t>
            </a:r>
            <a:r>
              <a:rPr lang="ru-RU" spc="20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 установление доверительных отношений между детьми, родителями и педагогами, объединение</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их</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в одну</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команду,</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воспитание</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потребности</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делиться</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друг с</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другом</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своими проблемами и совместно их решать.</a:t>
            </a:r>
            <a:endParaRPr lang="ru-RU" sz="1600" dirty="0">
              <a:latin typeface="Times New Roman" panose="02020603050405020304" pitchFamily="18" charset="0"/>
              <a:ea typeface="Times New Roman" panose="02020603050405020304" pitchFamily="18" charset="0"/>
            </a:endParaRPr>
          </a:p>
          <a:p>
            <a:pPr marL="140335" indent="359410" algn="just"/>
            <a:r>
              <a:rPr lang="ru-RU" dirty="0">
                <a:latin typeface="Times New Roman" panose="02020603050405020304" pitchFamily="18" charset="0"/>
                <a:ea typeface="Times New Roman" panose="02020603050405020304" pitchFamily="18" charset="0"/>
              </a:rPr>
              <a:t>Взаимодействие</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педагогов</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родителей</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детей</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осуществляется</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решается</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через следующие аспекты:</a:t>
            </a:r>
          </a:p>
          <a:p>
            <a:pPr lvl="0" algn="just">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приобщение</a:t>
            </a:r>
            <a:r>
              <a:rPr lang="ru-RU" spc="-7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родителей</a:t>
            </a:r>
            <a:r>
              <a:rPr lang="ru-RU" spc="-6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к</a:t>
            </a:r>
            <a:r>
              <a:rPr lang="ru-RU" spc="-6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педагогическому</a:t>
            </a:r>
            <a:r>
              <a:rPr lang="ru-RU" spc="-65"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процессу;</a:t>
            </a:r>
            <a:endParaRPr lang="ru-RU" sz="1600" dirty="0">
              <a:latin typeface="Times New Roman" panose="02020603050405020304" pitchFamily="18" charset="0"/>
              <a:ea typeface="Times New Roman" panose="02020603050405020304" pitchFamily="18" charset="0"/>
            </a:endParaRPr>
          </a:p>
          <a:p>
            <a:pPr marR="544830" lvl="0" algn="just">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расширение</a:t>
            </a:r>
            <a:r>
              <a:rPr lang="ru-RU" spc="-3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сферы</a:t>
            </a:r>
            <a:r>
              <a:rPr lang="ru-RU" spc="-3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участия</a:t>
            </a:r>
            <a:r>
              <a:rPr lang="ru-RU" spc="-3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родителей</a:t>
            </a:r>
            <a:r>
              <a:rPr lang="ru-RU" spc="-3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в</a:t>
            </a:r>
            <a:r>
              <a:rPr lang="ru-RU" spc="-3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организации</a:t>
            </a:r>
            <a:r>
              <a:rPr lang="ru-RU" spc="-3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жизни</a:t>
            </a:r>
            <a:r>
              <a:rPr lang="ru-RU" spc="-3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образовательного </a:t>
            </a:r>
            <a:r>
              <a:rPr lang="ru-RU" spc="-10" dirty="0">
                <a:latin typeface="Times New Roman" panose="02020603050405020304" pitchFamily="18" charset="0"/>
                <a:ea typeface="Times New Roman" panose="02020603050405020304" pitchFamily="18" charset="0"/>
              </a:rPr>
              <a:t>учреждения;</a:t>
            </a:r>
            <a:endParaRPr lang="ru-RU" sz="1600" dirty="0">
              <a:latin typeface="Times New Roman" panose="02020603050405020304" pitchFamily="18" charset="0"/>
              <a:ea typeface="Times New Roman" panose="02020603050405020304" pitchFamily="18" charset="0"/>
            </a:endParaRPr>
          </a:p>
          <a:p>
            <a:pPr lvl="0" algn="just">
              <a:buSzPts val="1200"/>
              <a:buFont typeface="Times New Roman" panose="02020603050405020304" pitchFamily="18" charset="0"/>
              <a:buChar char="-"/>
              <a:tabLst>
                <a:tab pos="589280" algn="l"/>
              </a:tabLst>
            </a:pPr>
            <a:r>
              <a:rPr lang="ru-RU" spc="-10" dirty="0">
                <a:latin typeface="Times New Roman" panose="02020603050405020304" pitchFamily="18" charset="0"/>
                <a:ea typeface="Times New Roman" panose="02020603050405020304" pitchFamily="18" charset="0"/>
              </a:rPr>
              <a:t>создание</a:t>
            </a:r>
            <a:r>
              <a:rPr lang="ru-RU" spc="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условий</a:t>
            </a:r>
            <a:r>
              <a:rPr lang="ru-RU" spc="15"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для</a:t>
            </a:r>
            <a:r>
              <a:rPr lang="ru-RU" spc="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творческой</a:t>
            </a:r>
            <a:r>
              <a:rPr lang="ru-RU" spc="15"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самореализации</a:t>
            </a:r>
            <a:r>
              <a:rPr lang="ru-RU" spc="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педагогов,</a:t>
            </a:r>
            <a:r>
              <a:rPr lang="ru-RU" spc="15"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родителей,</a:t>
            </a:r>
            <a:r>
              <a:rPr lang="ru-RU" spc="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детей;</a:t>
            </a:r>
            <a:endParaRPr lang="ru-RU" sz="1600" dirty="0">
              <a:latin typeface="Times New Roman" panose="02020603050405020304" pitchFamily="18" charset="0"/>
              <a:ea typeface="Times New Roman" panose="02020603050405020304" pitchFamily="18" charset="0"/>
            </a:endParaRPr>
          </a:p>
          <a:p>
            <a:pPr marR="361315" lvl="0" algn="just">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информационно-педагогические материалы, выставки детских работ, которые позволяют</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родителям</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ближе</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познакомиться</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со</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спецификой</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учреждения,</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знакомят</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его</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с воспитывающей и развивающей средой;</a:t>
            </a:r>
            <a:endParaRPr lang="ru-RU" sz="1600" dirty="0">
              <a:latin typeface="Times New Roman" panose="02020603050405020304" pitchFamily="18" charset="0"/>
              <a:ea typeface="Times New Roman" panose="02020603050405020304" pitchFamily="18" charset="0"/>
            </a:endParaRPr>
          </a:p>
          <a:p>
            <a:pPr lvl="0" algn="just">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разнообразные</a:t>
            </a:r>
            <a:r>
              <a:rPr lang="ru-RU" spc="-7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программы</a:t>
            </a:r>
            <a:r>
              <a:rPr lang="ru-RU" spc="-6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совместной</a:t>
            </a:r>
            <a:r>
              <a:rPr lang="ru-RU" spc="-7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деятельности</a:t>
            </a:r>
            <a:r>
              <a:rPr lang="ru-RU" spc="-6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детей</a:t>
            </a:r>
            <a:r>
              <a:rPr lang="ru-RU" spc="-6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a:t>
            </a:r>
            <a:r>
              <a:rPr lang="ru-RU" spc="-7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родителей;</a:t>
            </a:r>
            <a:endParaRPr lang="ru-RU" sz="1600" dirty="0">
              <a:latin typeface="Times New Roman" panose="02020603050405020304" pitchFamily="18" charset="0"/>
              <a:ea typeface="Times New Roman" panose="02020603050405020304" pitchFamily="18" charset="0"/>
            </a:endParaRPr>
          </a:p>
          <a:p>
            <a:pPr marR="440055" lvl="0" algn="just">
              <a:spcBef>
                <a:spcPts val="320"/>
              </a:spcBef>
              <a:buSzPts val="1200"/>
              <a:buFont typeface="Times New Roman" panose="02020603050405020304" pitchFamily="18" charset="0"/>
              <a:buChar char="-"/>
              <a:tabLst>
                <a:tab pos="589280" algn="l"/>
                <a:tab pos="2055495" algn="l"/>
              </a:tabLst>
            </a:pPr>
            <a:r>
              <a:rPr lang="ru-RU" dirty="0">
                <a:latin typeface="Times New Roman" panose="02020603050405020304" pitchFamily="18" charset="0"/>
                <a:ea typeface="Times New Roman" panose="02020603050405020304" pitchFamily="18" charset="0"/>
              </a:rPr>
              <a:t/>
            </a:r>
            <a:br>
              <a:rPr lang="ru-RU" dirty="0">
                <a:latin typeface="Times New Roman" panose="02020603050405020304" pitchFamily="18" charset="0"/>
                <a:ea typeface="Times New Roman" panose="02020603050405020304" pitchFamily="18" charset="0"/>
              </a:rPr>
            </a:br>
            <a:r>
              <a:rPr lang="ru-RU" dirty="0">
                <a:latin typeface="Times New Roman" panose="02020603050405020304" pitchFamily="18" charset="0"/>
                <a:ea typeface="Times New Roman" panose="02020603050405020304" pitchFamily="18" charset="0"/>
              </a:rPr>
              <a:t>объединение усилий	педагога и родителя в совместной деятельности по воспитанию и развитию ребенка: эти взаимоотношения следует рассматривать как искусство диалога взрослых с конкретным ребенком на</a:t>
            </a:r>
            <a:r>
              <a:rPr lang="ru-RU" spc="40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основе</a:t>
            </a:r>
            <a:r>
              <a:rPr lang="ru-RU" spc="40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знания психических особенностей</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его</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возраста,</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учитывая</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интересы,</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способности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предшествующий</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опыт </a:t>
            </a:r>
            <a:r>
              <a:rPr lang="ru-RU" spc="-10" dirty="0">
                <a:latin typeface="Times New Roman" panose="02020603050405020304" pitchFamily="18" charset="0"/>
                <a:ea typeface="Times New Roman" panose="02020603050405020304" pitchFamily="18" charset="0"/>
              </a:rPr>
              <a:t>ребенка;</a:t>
            </a:r>
            <a:endParaRPr lang="ru-RU" sz="1600" dirty="0">
              <a:latin typeface="Times New Roman" panose="02020603050405020304" pitchFamily="18" charset="0"/>
              <a:ea typeface="Times New Roman" panose="02020603050405020304" pitchFamily="18" charset="0"/>
            </a:endParaRPr>
          </a:p>
          <a:p>
            <a:pPr marR="521970" lvl="0" algn="just">
              <a:spcBef>
                <a:spcPts val="5"/>
              </a:spcBef>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проявление</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понимания,</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терпимости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такта</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в</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воспитании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обучении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ребенка, стремление учитывать его интересы, не игнорируя чувства и эмоции;</a:t>
            </a:r>
            <a:endParaRPr lang="ru-RU" sz="1600" dirty="0">
              <a:latin typeface="Times New Roman" panose="02020603050405020304" pitchFamily="18" charset="0"/>
              <a:ea typeface="Times New Roman" panose="02020603050405020304" pitchFamily="18" charset="0"/>
            </a:endParaRPr>
          </a:p>
          <a:p>
            <a:pPr lvl="0" algn="just">
              <a:buSzPts val="1200"/>
              <a:buFont typeface="Times New Roman" panose="02020603050405020304" pitchFamily="18" charset="0"/>
              <a:buChar char="-"/>
              <a:tabLst>
                <a:tab pos="589280" algn="l"/>
              </a:tabLst>
            </a:pPr>
            <a:r>
              <a:rPr lang="ru-RU" spc="-10" dirty="0">
                <a:latin typeface="Times New Roman" panose="02020603050405020304" pitchFamily="18" charset="0"/>
                <a:ea typeface="Times New Roman" panose="02020603050405020304" pitchFamily="18" charset="0"/>
              </a:rPr>
              <a:t>уважительные</a:t>
            </a:r>
            <a:r>
              <a:rPr lang="ru-RU" spc="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взаимоотношения</a:t>
            </a:r>
            <a:r>
              <a:rPr lang="ru-RU" spc="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семьи</a:t>
            </a:r>
            <a:r>
              <a:rPr lang="ru-RU" spc="15"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и</a:t>
            </a:r>
            <a:r>
              <a:rPr lang="ru-RU" spc="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образовательного</a:t>
            </a:r>
            <a:r>
              <a:rPr lang="ru-RU" spc="15"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учреждения.</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88166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9049" y="882698"/>
            <a:ext cx="10114993" cy="5650449"/>
          </a:xfrm>
          <a:noFill/>
        </p:spPr>
        <p:txBody>
          <a:bodyPr>
            <a:noAutofit/>
          </a:bodyPr>
          <a:lstStyle/>
          <a:p>
            <a:pPr marL="157480" indent="0" algn="just">
              <a:lnSpc>
                <a:spcPts val="1370"/>
              </a:lnSpc>
              <a:spcBef>
                <a:spcPts val="20"/>
              </a:spcBef>
              <a:buNone/>
            </a:pPr>
            <a:r>
              <a:rPr lang="ru-RU" sz="1400" b="1" kern="0" dirty="0">
                <a:latin typeface="Times New Roman" panose="02020603050405020304" pitchFamily="18" charset="0"/>
                <a:ea typeface="Times New Roman" panose="02020603050405020304" pitchFamily="18" charset="0"/>
              </a:rPr>
              <a:t>Основные</a:t>
            </a:r>
            <a:r>
              <a:rPr lang="ru-RU" sz="1400" b="1" kern="0" spc="-55" dirty="0">
                <a:latin typeface="Times New Roman" panose="02020603050405020304" pitchFamily="18" charset="0"/>
                <a:ea typeface="Times New Roman" panose="02020603050405020304" pitchFamily="18" charset="0"/>
              </a:rPr>
              <a:t> </a:t>
            </a:r>
            <a:r>
              <a:rPr lang="ru-RU" sz="1400" b="1" kern="0" dirty="0">
                <a:latin typeface="Times New Roman" panose="02020603050405020304" pitchFamily="18" charset="0"/>
                <a:ea typeface="Times New Roman" panose="02020603050405020304" pitchFamily="18" charset="0"/>
              </a:rPr>
              <a:t>формы</a:t>
            </a:r>
            <a:r>
              <a:rPr lang="ru-RU" sz="1400" b="1" kern="0" spc="-55" dirty="0">
                <a:latin typeface="Times New Roman" panose="02020603050405020304" pitchFamily="18" charset="0"/>
                <a:ea typeface="Times New Roman" panose="02020603050405020304" pitchFamily="18" charset="0"/>
              </a:rPr>
              <a:t> </a:t>
            </a:r>
            <a:r>
              <a:rPr lang="ru-RU" sz="1400" b="1" kern="0" spc="-10" dirty="0">
                <a:latin typeface="Times New Roman" panose="02020603050405020304" pitchFamily="18" charset="0"/>
                <a:ea typeface="Times New Roman" panose="02020603050405020304" pitchFamily="18" charset="0"/>
              </a:rPr>
              <a:t>взаимодействия:</a:t>
            </a:r>
            <a:endParaRPr lang="ru-RU" sz="1400" b="1" kern="0" dirty="0">
              <a:latin typeface="Times New Roman" panose="02020603050405020304" pitchFamily="18" charset="0"/>
              <a:ea typeface="Times New Roman" panose="02020603050405020304" pitchFamily="18" charset="0"/>
            </a:endParaRPr>
          </a:p>
          <a:p>
            <a:pPr marL="140335" marR="146685" indent="359410" algn="just"/>
            <a:r>
              <a:rPr lang="ru-RU" sz="1200" b="1" dirty="0">
                <a:latin typeface="Times New Roman" panose="02020603050405020304" pitchFamily="18" charset="0"/>
                <a:ea typeface="Times New Roman" panose="02020603050405020304" pitchFamily="18" charset="0"/>
              </a:rPr>
              <a:t>Родительские собрания </a:t>
            </a:r>
            <a:r>
              <a:rPr lang="ru-RU" sz="1200" dirty="0">
                <a:latin typeface="Times New Roman" panose="02020603050405020304" pitchFamily="18" charset="0"/>
                <a:ea typeface="Times New Roman" panose="02020603050405020304" pitchFamily="18" charset="0"/>
              </a:rPr>
              <a:t>проводятся групповые и общие</a:t>
            </a:r>
            <a:r>
              <a:rPr lang="ru-RU" sz="1200" spc="4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(для родителей всего учреждения). На них обсуждают задачи и актуальные вопросы на новый учебный год, результаты образовательной работы, вопросы физического воспитания и проблемы летнего</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оздоровительного</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периода</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др.</a:t>
            </a:r>
            <a:r>
              <a:rPr lang="ru-RU" sz="1200" spc="2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Групповые</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собрания</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проводятся</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квартал</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 по запросу родителей.</a:t>
            </a:r>
          </a:p>
          <a:p>
            <a:pPr marL="140335" marR="507365" indent="359410" algn="just"/>
            <a:r>
              <a:rPr lang="ru-RU" sz="1200" b="1" dirty="0">
                <a:latin typeface="Times New Roman" panose="02020603050405020304" pitchFamily="18" charset="0"/>
                <a:ea typeface="Times New Roman" panose="02020603050405020304" pitchFamily="18" charset="0"/>
              </a:rPr>
              <a:t>Беседы </a:t>
            </a:r>
            <a:r>
              <a:rPr lang="ru-RU" sz="1200" dirty="0">
                <a:latin typeface="Times New Roman" panose="02020603050405020304" pitchFamily="18" charset="0"/>
                <a:ea typeface="Times New Roman" panose="02020603050405020304" pitchFamily="18" charset="0"/>
              </a:rPr>
              <a:t>проводятся как индивидуальные, так и групповые. Содержание беседы лаконичное,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значимое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для</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родителей,</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преподносится</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таким</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образом,</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чтобы</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побудить собеседников к высказыванию.</a:t>
            </a:r>
          </a:p>
          <a:p>
            <a:pPr marL="140335" marR="160655" indent="359410" algn="just"/>
            <a:r>
              <a:rPr lang="ru-RU" sz="1200" b="1" dirty="0">
                <a:latin typeface="Times New Roman" panose="02020603050405020304" pitchFamily="18" charset="0"/>
                <a:ea typeface="Times New Roman" panose="02020603050405020304" pitchFamily="18" charset="0"/>
              </a:rPr>
              <a:t>Консультации. </a:t>
            </a:r>
            <a:r>
              <a:rPr lang="ru-RU" sz="1200" dirty="0">
                <a:latin typeface="Times New Roman" panose="02020603050405020304" pitchFamily="18" charset="0"/>
                <a:ea typeface="Times New Roman" panose="02020603050405020304" pitchFamily="18" charset="0"/>
              </a:rPr>
              <a:t>Обычно организуются по запросам родителей. Целями</a:t>
            </a:r>
            <a:r>
              <a:rPr lang="ru-RU" sz="1200" spc="2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консультации</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являются</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усвоение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родителями</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определенных</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знаний,</a:t>
            </a:r>
            <a:r>
              <a:rPr lang="ru-RU" sz="1200" spc="-4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умений;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помощь</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им</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 разрешении проблемных вопросов. Формы проведения консультаций различны (квалифицированное сообщение специалиста с последующим обсуждением; обсуждение статьи, заранее прочитанной всеми приглашенными на консультацию; практическое занятие, например, на тему «По дороге домой»).</a:t>
            </a:r>
          </a:p>
          <a:p>
            <a:pPr marL="140335" marR="567690" indent="397510" algn="just">
              <a:tabLst>
                <a:tab pos="4341495" algn="l"/>
              </a:tabLst>
            </a:pPr>
            <a:r>
              <a:rPr lang="ru-RU" sz="1200" dirty="0">
                <a:latin typeface="Times New Roman" panose="02020603050405020304" pitchFamily="18" charset="0"/>
                <a:ea typeface="Times New Roman" panose="02020603050405020304" pitchFamily="18" charset="0"/>
              </a:rPr>
              <a:t>Сегодня</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особое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место</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дошкольном</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образовании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занимает</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метод</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проектов.</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 современной педагогике метод проекта используется наряду с	</a:t>
            </a:r>
            <a:r>
              <a:rPr lang="ru-RU" sz="1200" spc="-10" dirty="0">
                <a:latin typeface="Times New Roman" panose="02020603050405020304" pitchFamily="18" charset="0"/>
                <a:ea typeface="Times New Roman" panose="02020603050405020304" pitchFamily="18" charset="0"/>
              </a:rPr>
              <a:t>систематическим </a:t>
            </a:r>
            <a:r>
              <a:rPr lang="ru-RU" sz="1200" dirty="0">
                <a:latin typeface="Times New Roman" panose="02020603050405020304" pitchFamily="18" charset="0"/>
                <a:ea typeface="Times New Roman" panose="02020603050405020304" pitchFamily="18" charset="0"/>
              </a:rPr>
              <a:t>предметным обучением как компонент системы продуктивного </a:t>
            </a:r>
            <a:r>
              <a:rPr lang="ru-RU" sz="1200" dirty="0" smtClean="0">
                <a:latin typeface="Times New Roman" panose="02020603050405020304" pitchFamily="18" charset="0"/>
                <a:ea typeface="Times New Roman" panose="02020603050405020304" pitchFamily="18" charset="0"/>
              </a:rPr>
              <a:t>образования. Метод </a:t>
            </a:r>
            <a:r>
              <a:rPr lang="ru-RU" sz="1200" dirty="0">
                <a:latin typeface="Times New Roman" panose="02020603050405020304" pitchFamily="18" charset="0"/>
                <a:ea typeface="Times New Roman" panose="02020603050405020304" pitchFamily="18" charset="0"/>
              </a:rPr>
              <a:t>проектов является особым механизмом взаимодействия семьи и ДОУ. Родители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являются</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не</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только</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источниками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информации,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реальной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помощи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поддержки ребенку и педагогу в процессе работы над проектом, но также непосредственными участниками образовательного процесса, обогащают свой педагогический опыт, испытывают чувство сопричастности и удовлетворения от своих успехов и успехов </a:t>
            </a:r>
            <a:r>
              <a:rPr lang="ru-RU" sz="1200" spc="-10" dirty="0">
                <a:latin typeface="Times New Roman" panose="02020603050405020304" pitchFamily="18" charset="0"/>
                <a:ea typeface="Times New Roman" panose="02020603050405020304" pitchFamily="18" charset="0"/>
              </a:rPr>
              <a:t>ребенка.</a:t>
            </a:r>
            <a:endParaRPr lang="ru-R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53934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31345" y="455356"/>
            <a:ext cx="8596668" cy="3880773"/>
          </a:xfrm>
        </p:spPr>
        <p:txBody>
          <a:bodyPr>
            <a:normAutofit/>
          </a:bodyPr>
          <a:lstStyle/>
          <a:p>
            <a:pPr marL="457200" indent="0">
              <a:lnSpc>
                <a:spcPct val="115000"/>
              </a:lnSpc>
              <a:buNone/>
              <a:tabLst>
                <a:tab pos="3330575" algn="l"/>
                <a:tab pos="3420745" algn="l"/>
                <a:tab pos="3780790" algn="l"/>
              </a:tabLst>
            </a:pP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Организационный </a:t>
            </a:r>
            <a:r>
              <a:rPr lang="ru-RU" sz="1400" b="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раздел</a:t>
            </a:r>
            <a:r>
              <a:rPr lang="ru-RU" sz="1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smtClean="0">
              <a:solidFill>
                <a:schemeClr val="tx1"/>
              </a:solidFill>
              <a:latin typeface="Calibri" panose="020F0502020204030204" pitchFamily="34" charset="0"/>
              <a:ea typeface="Times New Roman" panose="02020603050405020304" pitchFamily="18" charset="0"/>
              <a:cs typeface="Times New Roman" panose="02020603050405020304" pitchFamily="18" charset="0"/>
            </a:endParaRPr>
          </a:p>
          <a:p>
            <a:pPr indent="0" algn="just">
              <a:lnSpc>
                <a:spcPct val="115000"/>
              </a:lnSpc>
              <a:buNone/>
            </a:pPr>
            <a:r>
              <a:rPr lang="ru-RU" sz="1200" b="1" i="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2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Материально-техническое обеспечение в обязательной части программы и части, формируемой участниками образовательных отношений</a:t>
            </a:r>
            <a:endParaRPr lang="ru-RU" sz="12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pPr>
            <a:r>
              <a:rPr lang="ru-RU" sz="1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Материально-техническое обеспечение программы обеспечивает полноценное развитие личности детей в соответствии с пятью образовательными областями, а именно социально – коммуникативного, речевого, познавательного, художественно – эстетического, физического развития личности детей на фоне их эмоционального благополучия и положительного отношения к миру, к себе и другим людям.</a:t>
            </a:r>
            <a:endParaRPr lang="ru-RU" sz="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Прямоугольник 3"/>
          <p:cNvSpPr/>
          <p:nvPr/>
        </p:nvSpPr>
        <p:spPr>
          <a:xfrm>
            <a:off x="663145" y="2395742"/>
            <a:ext cx="8264867" cy="1614288"/>
          </a:xfrm>
          <a:prstGeom prst="rect">
            <a:avLst/>
          </a:prstGeom>
        </p:spPr>
        <p:txBody>
          <a:bodyPr wrap="square">
            <a:spAutoFit/>
          </a:bodyPr>
          <a:lstStyle/>
          <a:p>
            <a:pPr indent="450215" algn="just">
              <a:lnSpc>
                <a:spcPct val="115000"/>
              </a:lnSpc>
              <a:spcAft>
                <a:spcPts val="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Распорядок и режим дня детей </a:t>
            </a:r>
            <a:r>
              <a:rPr lang="ru-RU" sz="1400" b="1" dirty="0" smtClean="0">
                <a:latin typeface="Times New Roman" panose="02020603050405020304" pitchFamily="18" charset="0"/>
                <a:ea typeface="Times New Roman" panose="02020603050405020304" pitchFamily="18" charset="0"/>
                <a:cs typeface="Times New Roman" panose="02020603050405020304" pitchFamily="18" charset="0"/>
              </a:rPr>
              <a:t>4-го </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года жизни </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Режим дня школ, ГОН составлен в соответствии с требованиями Санитарно- эпидемиологических правил и нормативов СанПиН 2.4.3648-20, утвержденных постановлением Главного государственного санитарного врача РФ от 28.09.2020 г. № 28, «Санитарно-эпидемиологические требования к организации и обучения, отдыха и оздоровления детей». </a:t>
            </a:r>
            <a:endParaRPr lang="ru-RU" sz="11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Режим работы в школе, ГОН составляет 10, 5 часов при пятидневной рабочей неделе. Режим дня построен с учетом естественных ритмов физиологических процессов детского организма. Он соответствует возрастным особенностям детей и способствует их гармоничному развитию.</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1513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155859" y="107308"/>
            <a:ext cx="7134664"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400" b="1" u="none" strike="noStrike" cap="none" normalizeH="0" baseline="0" dirty="0" smtClean="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Особенности традиционных событий, праздников, мероприятий в обязательной части и части формируемой участниками образовательных отношений</a:t>
            </a:r>
            <a:endParaRPr kumimoji="0" lang="ru-RU" altLang="ru-RU" sz="1400" b="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3" name="Объект 2"/>
          <p:cNvGraphicFramePr>
            <a:graphicFrameLocks noGrp="1"/>
          </p:cNvGraphicFramePr>
          <p:nvPr>
            <p:ph idx="1"/>
            <p:extLst>
              <p:ext uri="{D42A27DB-BD31-4B8C-83A1-F6EECF244321}">
                <p14:modId xmlns:p14="http://schemas.microsoft.com/office/powerpoint/2010/main" val="828177881"/>
              </p:ext>
            </p:extLst>
          </p:nvPr>
        </p:nvGraphicFramePr>
        <p:xfrm>
          <a:off x="454849" y="702490"/>
          <a:ext cx="10060750" cy="5763111"/>
        </p:xfrm>
        <a:graphic>
          <a:graphicData uri="http://schemas.openxmlformats.org/drawingml/2006/table">
            <a:tbl>
              <a:tblPr firstRow="1" firstCol="1" bandRow="1"/>
              <a:tblGrid>
                <a:gridCol w="1585574">
                  <a:extLst>
                    <a:ext uri="{9D8B030D-6E8A-4147-A177-3AD203B41FA5}">
                      <a16:colId xmlns:a16="http://schemas.microsoft.com/office/drawing/2014/main" val="1604074839"/>
                    </a:ext>
                  </a:extLst>
                </a:gridCol>
                <a:gridCol w="3167124">
                  <a:extLst>
                    <a:ext uri="{9D8B030D-6E8A-4147-A177-3AD203B41FA5}">
                      <a16:colId xmlns:a16="http://schemas.microsoft.com/office/drawing/2014/main" val="1986838207"/>
                    </a:ext>
                  </a:extLst>
                </a:gridCol>
                <a:gridCol w="5308052">
                  <a:extLst>
                    <a:ext uri="{9D8B030D-6E8A-4147-A177-3AD203B41FA5}">
                      <a16:colId xmlns:a16="http://schemas.microsoft.com/office/drawing/2014/main" val="2823952878"/>
                    </a:ext>
                  </a:extLst>
                </a:gridCol>
              </a:tblGrid>
              <a:tr h="349867">
                <a:tc>
                  <a:txBody>
                    <a:bodyPr/>
                    <a:lstStyle/>
                    <a:p>
                      <a:pPr algn="ctr">
                        <a:lnSpc>
                          <a:spcPct val="115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Сроки проведения</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b="1">
                          <a:effectLst/>
                          <a:latin typeface="Times New Roman" panose="02020603050405020304" pitchFamily="18" charset="0"/>
                          <a:ea typeface="Times New Roman" panose="02020603050405020304" pitchFamily="18" charset="0"/>
                          <a:cs typeface="Times New Roman" panose="02020603050405020304" pitchFamily="18" charset="0"/>
                        </a:rPr>
                        <a:t>Наименование события, праздника, мероприятия</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b="1">
                          <a:effectLst/>
                          <a:latin typeface="Times New Roman" panose="02020603050405020304" pitchFamily="18" charset="0"/>
                          <a:ea typeface="Times New Roman" panose="02020603050405020304" pitchFamily="18" charset="0"/>
                          <a:cs typeface="Times New Roman" panose="02020603050405020304" pitchFamily="18" charset="0"/>
                        </a:rPr>
                        <a:t>Задачи</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4190426"/>
                  </a:ext>
                </a:extLst>
              </a:tr>
              <a:tr h="130785">
                <a:tc gridSpan="3">
                  <a:txBody>
                    <a:bodyPr/>
                    <a:lstStyle/>
                    <a:p>
                      <a:pPr algn="ctr">
                        <a:lnSpc>
                          <a:spcPct val="115000"/>
                        </a:lnSpc>
                        <a:spcAft>
                          <a:spcPts val="0"/>
                        </a:spcAft>
                      </a:pPr>
                      <a:r>
                        <a:rPr lang="ru-RU" sz="1100" b="1">
                          <a:effectLst/>
                          <a:latin typeface="Times New Roman" panose="02020603050405020304" pitchFamily="18" charset="0"/>
                          <a:ea typeface="Times New Roman" panose="02020603050405020304" pitchFamily="18" charset="0"/>
                          <a:cs typeface="Times New Roman" panose="02020603050405020304" pitchFamily="18" charset="0"/>
                        </a:rPr>
                        <a:t>В обязательной части Программы</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58756206"/>
                  </a:ext>
                </a:extLst>
              </a:tr>
              <a:tr h="915500">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1 неделя сентября</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 Тематическое событие «До свидания, лето, здравствуй детский сад!»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Знакомство с детским садом как ближайшим социальным окружением ребёнка: профессии сотрудников детского сада, предметное окружение, правила поведения в детском саду, взаимоотношения со сверстниками. Продолжать знакомство с окружающей средой группы, помещениями детского сада. Формирование дружеских, доброжелательных отношений между детьми.</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0926114"/>
                  </a:ext>
                </a:extLst>
              </a:tr>
              <a:tr h="475045">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2-4 неделя сентября</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Праздник «Осень»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Расширение представлений детей об осени, о времени сбора урожая, о некоторых овощах, фруктах, ягодах, грибах. Воспитание бережного отношения к природе.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4345281"/>
                  </a:ext>
                </a:extLst>
              </a:tr>
              <a:tr h="722638">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1-2 неделя октября</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135" marR="64135"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Создание коллектив­ного плаката с фотографиями детей.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Создание условий для сплочения детско-родительского коллектива. Закрепление знаний своего имени, имен чле­нов семьи. Формирование навыка называть воспитателя по имени и отчеству. Формирование первичного понимания того, что такое хорошо и что такое плохо.</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5118498"/>
                  </a:ext>
                </a:extLst>
              </a:tr>
              <a:tr h="523142">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3-4 неделя декабря</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Новогодний праздник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Организация всех видов детской деятельности (иг­ровой, коммуникативной, трудовой, познаватель­но-исследовательской, продуктивной, музыкально-художественной, чтения стихов) вокруг темы Нового года и новогоднего праздника.</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3733420"/>
                  </a:ext>
                </a:extLst>
              </a:tr>
              <a:tr h="676042">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1 – 3 неделя февраля</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«Тематическое развлечение»</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 «День Защитника Отечества»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Осуществление патриотического воспитания. Знакомство с «военными» профессиями. Воспитание любови к Родине. Формирование первичных гендерных представлений (воспитывать в мальчиках стремление быть сильными, смелыми, стать защитниками Родины).</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5726499"/>
                  </a:ext>
                </a:extLst>
              </a:tr>
              <a:tr h="653928">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1 неделя марта</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Праздник «8 марта».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Организация всех видов детской деятельности (игровой, коммуникативной, трудовой, познавательно-исследовательской, продуктивной, музыкально-художественной, чтения) вокруг темы семьи, любви к маме, бабушке.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Воспитание уважения к воспитателям, мамам, бабушкам.</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0587284"/>
                  </a:ext>
                </a:extLst>
              </a:tr>
              <a:tr h="555602">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2-4 неделя марта</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«Масленица»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Формирование первичного представления о праздновании фольклорного праздника «Масленица».  Формирование первичного представления о русских-народных играх и забавах</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630374"/>
                  </a:ext>
                </a:extLst>
              </a:tr>
              <a:tr h="275630">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Май</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Акция «Цветы памяти»</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Воспитание уважительного отношения к старшим.</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1362" marR="313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4004830"/>
                  </a:ext>
                </a:extLst>
              </a:tr>
            </a:tbl>
          </a:graphicData>
        </a:graphic>
      </p:graphicFrame>
    </p:spTree>
    <p:extLst>
      <p:ext uri="{BB962C8B-B14F-4D97-AF65-F5344CB8AC3E}">
        <p14:creationId xmlns:p14="http://schemas.microsoft.com/office/powerpoint/2010/main" val="1818889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2714625" y="21605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 name="Объект 2"/>
          <p:cNvGraphicFramePr>
            <a:graphicFrameLocks noGrp="1"/>
          </p:cNvGraphicFramePr>
          <p:nvPr>
            <p:ph idx="1"/>
            <p:extLst>
              <p:ext uri="{D42A27DB-BD31-4B8C-83A1-F6EECF244321}">
                <p14:modId xmlns:p14="http://schemas.microsoft.com/office/powerpoint/2010/main" val="963000873"/>
              </p:ext>
            </p:extLst>
          </p:nvPr>
        </p:nvGraphicFramePr>
        <p:xfrm>
          <a:off x="609600" y="423071"/>
          <a:ext cx="9893300" cy="6019690"/>
        </p:xfrm>
        <a:graphic>
          <a:graphicData uri="http://schemas.openxmlformats.org/drawingml/2006/table">
            <a:tbl>
              <a:tblPr firstRow="1" firstCol="1" bandRow="1"/>
              <a:tblGrid>
                <a:gridCol w="1504648">
                  <a:extLst>
                    <a:ext uri="{9D8B030D-6E8A-4147-A177-3AD203B41FA5}">
                      <a16:colId xmlns:a16="http://schemas.microsoft.com/office/drawing/2014/main" val="3866283798"/>
                    </a:ext>
                  </a:extLst>
                </a:gridCol>
                <a:gridCol w="3134790">
                  <a:extLst>
                    <a:ext uri="{9D8B030D-6E8A-4147-A177-3AD203B41FA5}">
                      <a16:colId xmlns:a16="http://schemas.microsoft.com/office/drawing/2014/main" val="3877490704"/>
                    </a:ext>
                  </a:extLst>
                </a:gridCol>
                <a:gridCol w="5253862">
                  <a:extLst>
                    <a:ext uri="{9D8B030D-6E8A-4147-A177-3AD203B41FA5}">
                      <a16:colId xmlns:a16="http://schemas.microsoft.com/office/drawing/2014/main" val="2056528316"/>
                    </a:ext>
                  </a:extLst>
                </a:gridCol>
              </a:tblGrid>
              <a:tr h="180127">
                <a:tc gridSpan="3">
                  <a:txBody>
                    <a:bodyPr/>
                    <a:lstStyle/>
                    <a:p>
                      <a:pPr algn="ctr">
                        <a:lnSpc>
                          <a:spcPct val="115000"/>
                        </a:lnSpc>
                        <a:spcAft>
                          <a:spcPts val="1000"/>
                        </a:spcAft>
                      </a:pPr>
                      <a:r>
                        <a:rPr lang="ru-RU" sz="1100" b="1" i="1" dirty="0">
                          <a:effectLst/>
                          <a:latin typeface="Times New Roman" panose="02020603050405020304" pitchFamily="18" charset="0"/>
                          <a:ea typeface="Times New Roman" panose="02020603050405020304" pitchFamily="18" charset="0"/>
                          <a:cs typeface="Times New Roman" panose="02020603050405020304" pitchFamily="18" charset="0"/>
                        </a:rPr>
                        <a:t>В части программы, формируемой участниками образовательных отношений</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877734804"/>
                  </a:ext>
                </a:extLst>
              </a:tr>
              <a:tr h="372415">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Сентябрь</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Конкурс «Чудеса огородные»</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Формирование представлений детей об овощах и фруктов, выращиваемых на огородах своей малой Родины.</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5962437"/>
                  </a:ext>
                </a:extLst>
              </a:tr>
              <a:tr h="372415">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Ноябрь</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Праздник день матери</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Воспитание уважительного отношения к старшим, развитие творческих способностей детей.</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9879086"/>
                  </a:ext>
                </a:extLst>
              </a:tr>
              <a:tr h="514790">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Декабрь</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Акция «Синичкин день»</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Формирование первичного представления о птицах, о жизни птиц в зимнее время года. Воспитание положительного отношения к птицам и живой природе в целом.</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1366073"/>
                  </a:ext>
                </a:extLst>
              </a:tr>
              <a:tr h="857984">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Февраль</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Конкурс «Военная техника своими руками»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Развитие творческих способностей у детей раннего возраста. Формирование представлений о военной технике. Воспитание патриотизма. Формирование первичного представления о праздновании праздника, посвящённого дню защитника Отечества.</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3380842"/>
                  </a:ext>
                </a:extLst>
              </a:tr>
              <a:tr h="686385">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Февраль-май</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Смотр-Конкурс «Огород на окне»</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Развитие представлений детей об огородных культурах и саженцах. Развитие представлений о том, как необходимо ухаживать за рассадой на подоконнике. Сплочение детско- родительского коллектива.</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5584152"/>
                  </a:ext>
                </a:extLst>
              </a:tr>
              <a:tr h="686385">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Февраль</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Малые олимпийские игры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Сплочение детско-родительского коллектива. Развитие двигательной активности детей. Приобщение детей к традициям большого спорта. Формирование представления детей о зимних видах спорта.</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0698694"/>
                  </a:ext>
                </a:extLst>
              </a:tr>
              <a:tr h="579761">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Март</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Конкурс на самую лучшую открытку</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Развитие творческих способностей детей. Приобщение детей к празднованию праздника, посвящённого Международному женскому дню.</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0442993"/>
                  </a:ext>
                </a:extLst>
              </a:tr>
              <a:tr h="564703">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Февраль-март</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Праздник масленица</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Формирование первичного представления о праздновании фольклорного праздника «Масленица».  Формирование первичного представления о русских-народных играх и забавах.</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5133901"/>
                  </a:ext>
                </a:extLst>
              </a:tr>
              <a:tr h="343193">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Апрель</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Праздник смеха</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Создание условий для организации различных видов детской деятельности.</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5337038"/>
                  </a:ext>
                </a:extLst>
              </a:tr>
              <a:tr h="514479">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Май</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Акция «Зелёная волна»</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Создание условий для экологического воспитания детей. Воспитание бережного отношения детей к природе родного края.</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353368"/>
                  </a:ext>
                </a:extLst>
              </a:tr>
              <a:tr h="343193">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Июнь</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Праздник «День защиты детей»</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Создание условий для организации различных видов детской деятельности.</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7263343"/>
                  </a:ext>
                </a:extLst>
              </a:tr>
            </a:tbl>
          </a:graphicData>
        </a:graphic>
      </p:graphicFrame>
    </p:spTree>
    <p:extLst>
      <p:ext uri="{BB962C8B-B14F-4D97-AF65-F5344CB8AC3E}">
        <p14:creationId xmlns:p14="http://schemas.microsoft.com/office/powerpoint/2010/main" val="3468147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79839"/>
            <a:ext cx="10087232" cy="1636282"/>
          </a:xfrm>
          <a:prstGeom prst="rect">
            <a:avLst/>
          </a:prstGeom>
        </p:spPr>
        <p:txBody>
          <a:bodyPr wrap="square">
            <a:spAutoFit/>
          </a:bodyPr>
          <a:lstStyle/>
          <a:p>
            <a:pPr indent="450215" algn="ctr">
              <a:lnSpc>
                <a:spcPct val="115000"/>
              </a:lnSpc>
              <a:spcAft>
                <a:spcPts val="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Особенности организации, развивающей предметно – пространственной среды в обязательной части программы и части, формируемой участниками образовательных отношений</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marL="457200" indent="450215" algn="just">
              <a:lnSpc>
                <a:spcPct val="115000"/>
              </a:lnSpc>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Предметно-развивающая среда является важным фактором воспитания и развития ребенка. Пространство группы раннего возраста организуется в виде центров развития, оснащенных развивающим материалом. Все предметы доступны детям. Оснащение развивающих центров меняется в соответствии с тематическим планированием образовательного процесса. В групповых комнатах предусмотрено пространство для самостоятельной двигательной активности детей, которая позволяет дошкольникам выбирать для себя интересные занятия, чередовать в течение дня игрушки, пособия, которые обеспечивают максимальный для данного возраста развивающий эффект.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Прямоугольник 4"/>
          <p:cNvSpPr/>
          <p:nvPr/>
        </p:nvSpPr>
        <p:spPr>
          <a:xfrm>
            <a:off x="469557" y="1916121"/>
            <a:ext cx="10280821" cy="4478149"/>
          </a:xfrm>
          <a:prstGeom prst="rect">
            <a:avLst/>
          </a:prstGeom>
        </p:spPr>
        <p:txBody>
          <a:bodyPr wrap="square">
            <a:spAutoFit/>
          </a:bodyPr>
          <a:lstStyle/>
          <a:p>
            <a:pPr marL="457200" indent="450215" algn="just">
              <a:lnSpc>
                <a:spcPct val="115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Развивающая среда построена на следующих принципах:</a:t>
            </a:r>
            <a:endParaRPr lang="ru-RU"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насыщенности. Образовательное пространство группы оснащено средствами обучения и воспитания, соответствующими материалами, в том числе расходным игровым, спортивным, оздоровительным оборудованием, инвентарем в соответствии со спецификой программы «От рождения до школы». Организация образовательного пространства и разнообразие материалов, оборудования и инвентаря обеспечивают:</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игровую активность, познавательную, исследовательскую активность («Центр познания») и творческую («Центр художественно-эстетического развития») активность всех воспитанников;</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двигательную активность, в том числе развитие крупной и мелкой моторики, участие в подвижных играх и соревнованиях (Центр физического развития»);</a:t>
            </a:r>
            <a:endParaRPr lang="ru-RU"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эмоциональное благополучие детей во взаимодействии с предметно-пространственным окружением;</a:t>
            </a:r>
            <a:endParaRPr lang="ru-RU"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возможность самовыражения детей.</a:t>
            </a:r>
            <a:endParaRPr lang="ru-RU"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a:t>
            </a:r>
            <a:r>
              <a:rPr lang="ru-RU" sz="1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трансформируемости</a:t>
            </a: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Среда группы оборудована различными предметами – двигателями, которые с лёгкостью ребёнок может передвигать, ребёнок может изменять пространство развивающей предметно – пространственной среды в зависимости от образовательной ситуации, в том числе от меняющихся интересов и возможностей. </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marL="171450" indent="-171450" algn="just">
              <a:spcAft>
                <a:spcPts val="0"/>
              </a:spcAft>
              <a:buFontTx/>
              <a:buChar char="-"/>
              <a:tabLst>
                <a:tab pos="630555" algn="l"/>
              </a:tabLst>
            </a:pPr>
            <a:r>
              <a:rPr lang="ru-RU" sz="1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Принцип </a:t>
            </a:r>
            <a:r>
              <a:rPr lang="ru-RU" sz="1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полифункциональности</a:t>
            </a: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 целью пробуждения воображения, фантазии, инициативы детей группа детского сада оборудована мягкими модулями, ширмами, крупным конструктором, подвижной детской мебелью. Сформированы наборы неоформленных материалов, таких как палочки, коробочки, крышечки, геометрические фигуры, образцы бумаги, ткани, меха, кожи, картона и т.п., для изготовления атрибутов для игр, театрализованной, творческой деятельности. Возможность изменить внешний вид обеспечивает детям уголок ряженья, содержащий различные парики, детали одежды, такие как шляпа, галстук, очки, шаль, а также спец одежду (фартуки, медицинский халат, каска, капитанская фуражка и т.д.). </a:t>
            </a:r>
            <a:endParaRPr lang="ru-RU" sz="1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вариативности. В группах имеются различные пространства в виде центров развития для игр, конструирования, уединения. Центры наполнены разнообразными материалами, играми, игрушками и оборудованием, обеспечивающий свободный выбор детей.</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доступности. Все игры, игрушки, материалы, пособия, обеспечивающие основные виды детской активности находятся в свободном доступе для детей, в том числе для детей с ограниченными возможностями здоровья.</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marL="171450" indent="-171450" algn="just">
              <a:spcAft>
                <a:spcPts val="0"/>
              </a:spcAft>
              <a:buFontTx/>
              <a:buChar char="-"/>
              <a:tabLst>
                <a:tab pos="630555" algn="l"/>
              </a:tabLst>
            </a:pPr>
            <a:endParaRPr lang="ru-RU" sz="1200" dirty="0">
              <a:solidFill>
                <a:srgbClr val="000000"/>
              </a:solidFill>
              <a:effectLst/>
              <a:latin typeface="Times New Roman CYR"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5075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8856" y="479524"/>
            <a:ext cx="9514702" cy="4385816"/>
          </a:xfrm>
          <a:prstGeom prst="rect">
            <a:avLst/>
          </a:prstGeom>
        </p:spPr>
        <p:txBody>
          <a:bodyPr wrap="square">
            <a:spAutoFit/>
          </a:bodyPr>
          <a:lstStyle/>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Безопасности. Весь игровой, дидактический и наглядный материал, а также мебель и другое оборудования соответствует требованиям по обеспечению надёжности и безопасности их использования.</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marL="457200" indent="450215" algn="just">
              <a:lnSpc>
                <a:spcPct val="115000"/>
              </a:lnSpc>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обеспечения половых различий. В группе предусматриваются материалы, стимулирующие деятельность, в процессе которой происходит осознание ребенком принадлежности к определенному полу, возможности для девочек и мальчиков проявлять свои склонности в соответствии с принятыми в обществе эталонами мужественности и женственности Для развития творческого замысла в игре девочкам требуются предметы женской одежды, украшения, кружевные накидки, банты, сумочки, зонтики и т. п.; мальчикам - детали военной формы, предметы обмундирования и вооружения рыцарей, русских богатырей, разнообразные технические игрушки. В группе детского сада для мальчиков создаются условия для игр «Пожарные», «Полицейские» и др., для девочек – «Салон красоты», «Кукольный уголок».</a:t>
            </a:r>
            <a:endParaRPr lang="ru-RU"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457200" indent="450215" algn="just">
              <a:lnSpc>
                <a:spcPct val="115000"/>
              </a:lnSpc>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эмоциональной насыщенности и выразительности. В оформлении групповых помещений соблюдается единый стиль, и используются светлые тона окраски стен, белые потолки, яркое освещение, что оптически расширяет пространство. Оформление группы отличается оригинальностью, красочностью; подобрано современное, привлекательное игровое оборудование, пробуждающее в детях любопытство. Развивающая среда максимально приближена к домашней. В группе предусматривается зона для отдыха, которая даёт возможность ребёнку уединиться.</a:t>
            </a:r>
            <a:endParaRPr lang="ru-RU"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открытости к изменению, активному достраиванию среды (незавершенность), что позволяло активизировать познавательную активность детей с целью получения конечного результата.</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Развивающая предметно – пространственная среда каждого вида деятельности по своему содержанию соответствует «зоне </a:t>
            </a:r>
            <a:r>
              <a:rPr lang="ru-RU" sz="1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актуального развития» </a:t>
            </a: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самого слабого (именно в этом виде деятельности) и «зоне </a:t>
            </a:r>
            <a:r>
              <a:rPr lang="ru-RU" sz="1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ближайшего» </a:t>
            </a: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самого сильного (в этом же виде деятельности) в группе.</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Состояние развивающей предметно-пространственной среды соответствует санитарным нормам и правилам и проектируется в соответствии с ФГОС ДО, на основе основной общеобразовательной программы школы, ГОН и примерной общеобразовательной программы дошкольного образования «От рождения до школы» / под ред. Н.Е. </a:t>
            </a:r>
            <a:r>
              <a:rPr lang="ru-RU" sz="1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Вераксы</a:t>
            </a: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Т.С. Комаровой, М.А. Васильевой.</a:t>
            </a:r>
            <a:endParaRPr lang="ru-RU"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3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40071" y="2473065"/>
            <a:ext cx="7377341" cy="923330"/>
          </a:xfrm>
          <a:prstGeom prst="rect">
            <a:avLst/>
          </a:prstGeom>
          <a:noFill/>
        </p:spPr>
        <p:txBody>
          <a:bodyPr wrap="none" lIns="91440" tIns="45720" rIns="91440" bIns="45720">
            <a:spAutoFit/>
          </a:bodyPr>
          <a:lstStyle/>
          <a:p>
            <a:pPr algn="ctr"/>
            <a:r>
              <a:rPr lang="ru-RU"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Спасибо за внимание</a:t>
            </a:r>
            <a:endParaRPr lang="ru-RU"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4220516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64455" y="640882"/>
            <a:ext cx="8596668" cy="3880773"/>
          </a:xfrm>
        </p:spPr>
        <p:txBody>
          <a:bodyPr>
            <a:normAutofit/>
          </a:bodyPr>
          <a:lstStyle/>
          <a:p>
            <a:pPr marL="140335" marR="534670" indent="359410" algn="just">
              <a:tabLst>
                <a:tab pos="3076575" algn="l"/>
              </a:tabLst>
            </a:pPr>
            <a:r>
              <a:rPr lang="ru-RU" sz="1400" dirty="0">
                <a:latin typeface="Times New Roman" panose="02020603050405020304" pitchFamily="18" charset="0"/>
                <a:ea typeface="Times New Roman" panose="02020603050405020304" pitchFamily="18" charset="0"/>
              </a:rPr>
              <a:t>Рабочая программа</a:t>
            </a:r>
            <a:r>
              <a:rPr lang="ru-RU" sz="1400" spc="4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(далее-Программа) разработана в соответствии с основной образовательной программой муниципального образовательного учреждения </a:t>
            </a:r>
            <a:r>
              <a:rPr lang="ru-RU" sz="1400" dirty="0" err="1">
                <a:latin typeface="Times New Roman" panose="02020603050405020304" pitchFamily="18" charset="0"/>
                <a:ea typeface="Times New Roman" panose="02020603050405020304" pitchFamily="18" charset="0"/>
              </a:rPr>
              <a:t>Чернокоровской</a:t>
            </a:r>
            <a:r>
              <a:rPr lang="ru-RU" sz="1400" dirty="0">
                <a:latin typeface="Times New Roman" panose="02020603050405020304" pitchFamily="18" charset="0"/>
                <a:ea typeface="Times New Roman" panose="02020603050405020304" pitchFamily="18" charset="0"/>
              </a:rPr>
              <a:t> средней образовательной школы (далее – школа, ГОН) с учетом психофизических особенностей детей раннего возраста, отражает особенности содержания и организации образовательного процесса в группе раннего </a:t>
            </a:r>
            <a:r>
              <a:rPr lang="ru-RU" sz="1400" dirty="0" smtClean="0">
                <a:latin typeface="Times New Roman" panose="02020603050405020304" pitchFamily="18" charset="0"/>
                <a:ea typeface="Times New Roman" panose="02020603050405020304" pitchFamily="18" charset="0"/>
              </a:rPr>
              <a:t>возраста.</a:t>
            </a:r>
          </a:p>
          <a:p>
            <a:pPr marL="140335" marR="534670" indent="359410" algn="just">
              <a:tabLst>
                <a:tab pos="3076575" algn="l"/>
              </a:tabLst>
            </a:pPr>
            <a:r>
              <a:rPr lang="ru-RU" sz="1400" dirty="0" smtClean="0">
                <a:latin typeface="Times New Roman" panose="02020603050405020304" pitchFamily="18" charset="0"/>
                <a:ea typeface="Times New Roman" panose="02020603050405020304" pitchFamily="18" charset="0"/>
              </a:rPr>
              <a:t>Программа</a:t>
            </a:r>
            <a:r>
              <a:rPr lang="ru-RU" sz="1400" spc="-30" dirty="0" smtClean="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составлена</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соответствии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Федеральным</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государственным</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образовательным стандартом</a:t>
            </a:r>
            <a:r>
              <a:rPr lang="ru-RU" sz="1400" spc="2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(Приказ от</a:t>
            </a:r>
            <a:r>
              <a:rPr lang="ru-RU" sz="1400" spc="2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17 октября</a:t>
            </a:r>
            <a:r>
              <a:rPr lang="ru-RU" sz="1400" spc="2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2013 года №</a:t>
            </a:r>
            <a:r>
              <a:rPr lang="ru-RU" sz="1400" spc="2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1155). Программа разработана с учетом Примерной основной образовательной программы дошкольного образования</a:t>
            </a:r>
            <a:r>
              <a:rPr lang="ru-RU" sz="1400" spc="2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«От рождения до школы» под ред. Н.Е. </a:t>
            </a:r>
            <a:r>
              <a:rPr lang="ru-RU" sz="1400" dirty="0" err="1">
                <a:latin typeface="Times New Roman" panose="02020603050405020304" pitchFamily="18" charset="0"/>
                <a:ea typeface="Times New Roman" panose="02020603050405020304" pitchFamily="18" charset="0"/>
              </a:rPr>
              <a:t>Вераксы</a:t>
            </a:r>
            <a:r>
              <a:rPr lang="ru-RU" sz="1400" dirty="0">
                <a:latin typeface="Times New Roman" panose="02020603050405020304" pitchFamily="18" charset="0"/>
                <a:ea typeface="Times New Roman" panose="02020603050405020304" pitchFamily="18" charset="0"/>
              </a:rPr>
              <a:t>. Программа обеспечивает развитие личности детей</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младшего</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дошкольного</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возраста</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a:t>
            </a:r>
            <a:r>
              <a:rPr lang="ru-RU" sz="1400" spc="-7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3</a:t>
            </a:r>
            <a:r>
              <a:rPr lang="ru-RU" sz="1400" spc="-25" dirty="0" smtClean="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до</a:t>
            </a:r>
            <a:r>
              <a:rPr lang="ru-RU" sz="1400" spc="-7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4</a:t>
            </a:r>
            <a:r>
              <a:rPr lang="ru-RU" sz="1400" dirty="0" smtClean="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лет</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различных</a:t>
            </a:r>
            <a:r>
              <a:rPr lang="ru-RU" sz="1400" spc="-7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видах</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детской</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деятельности, с учётом их возрастных, индивидуальных психологических и физических особенностей в </a:t>
            </a:r>
            <a:r>
              <a:rPr lang="ru-RU" sz="1400" spc="-10" dirty="0">
                <a:latin typeface="Times New Roman" panose="02020603050405020304" pitchFamily="18" charset="0"/>
                <a:ea typeface="Times New Roman" panose="02020603050405020304" pitchFamily="18" charset="0"/>
              </a:rPr>
              <a:t>соответствии</a:t>
            </a:r>
            <a:r>
              <a:rPr lang="ru-RU" sz="1400" dirty="0">
                <a:latin typeface="Times New Roman" panose="02020603050405020304" pitchFamily="18" charset="0"/>
                <a:ea typeface="Times New Roman" panose="02020603050405020304" pitchFamily="18" charset="0"/>
              </a:rPr>
              <a:t>	с пятью образовательными областями: социально-коммуникативное развитие, познавательное развитие, речевое развитие, художественно-эстетическое развитие, физическое развитие.</a:t>
            </a:r>
          </a:p>
        </p:txBody>
      </p:sp>
    </p:spTree>
    <p:extLst>
      <p:ext uri="{BB962C8B-B14F-4D97-AF65-F5344CB8AC3E}">
        <p14:creationId xmlns:p14="http://schemas.microsoft.com/office/powerpoint/2010/main" val="2374790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1824" y="332873"/>
            <a:ext cx="8230618" cy="6019800"/>
          </a:xfrm>
        </p:spPr>
        <p:txBody>
          <a:bodyPr>
            <a:normAutofit/>
          </a:bodyPr>
          <a:lstStyle/>
          <a:p>
            <a:pPr marL="140335" indent="359410" algn="just">
              <a:spcAft>
                <a:spcPts val="0"/>
              </a:spcAft>
            </a:pP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Основой</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разработки</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ООП</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ДО</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являются</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следующие</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нормативные</a:t>
            </a:r>
            <a:r>
              <a:rPr lang="ru-RU" sz="1400" b="1"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правовые </a:t>
            </a:r>
            <a:r>
              <a:rPr lang="ru-RU" sz="1400" b="1" spc="-1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документы:</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Приказ</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Министерства</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образования</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и</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науки</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Российской</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Федерации</a:t>
            </a:r>
            <a:r>
              <a:rPr lang="ru-RU" sz="1400" spc="7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Минобрнауки</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России) от</a:t>
            </a:r>
            <a:r>
              <a:rPr lang="ru-RU" sz="1400" spc="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30 августа</a:t>
            </a:r>
            <a:r>
              <a:rPr lang="ru-RU" sz="1400" spc="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2013 г.</a:t>
            </a:r>
            <a:r>
              <a:rPr lang="ru-RU" sz="1400" spc="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a:t>
            </a:r>
            <a:r>
              <a:rPr lang="ru-RU" sz="1400" spc="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1014 г.</a:t>
            </a:r>
            <a:r>
              <a:rPr lang="ru-RU" sz="1400" spc="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"Об 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a:t>
            </a:r>
            <a:b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Федеральный</a:t>
            </a:r>
            <a:r>
              <a:rPr lang="ru-RU" sz="1400" spc="-25"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закон</a:t>
            </a:r>
            <a:r>
              <a:rPr lang="ru-RU" sz="1400" spc="-25"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от 29</a:t>
            </a:r>
            <a:r>
              <a:rPr lang="ru-RU" sz="1400" spc="-25"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декабря2012</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г. N 273-ФЗ "Об</a:t>
            </a:r>
            <a:r>
              <a:rPr lang="ru-RU" sz="1400" spc="-25"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образовании</a:t>
            </a:r>
            <a:r>
              <a:rPr lang="ru-RU" sz="1400" spc="-25"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в</a:t>
            </a:r>
            <a:r>
              <a:rPr lang="ru-RU" sz="1400" spc="-25"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Российской </a:t>
            </a:r>
            <a:r>
              <a:rPr lang="ru-RU" sz="1400" spc="-1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Федерации";</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Постановление Главного государственного санитарного врача РФ от 28.01.2020г. №28 "Об утверждении СанПиН 2.4.3648-20 «Санитарно-эпидемиологические требования к устройству, содержанию и организации режима работы дошкольных образовательных организаций»; </a:t>
            </a:r>
            <a:b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u-RU" sz="1400" dirty="0">
                <a:solidFill>
                  <a:schemeClr val="tx1"/>
                </a:solidFill>
                <a:latin typeface="Times New Roman" panose="02020603050405020304" pitchFamily="18" charset="0"/>
                <a:cs typeface="Times New Roman" panose="02020603050405020304" pitchFamily="18" charset="0"/>
              </a:rPr>
              <a:t/>
            </a:r>
            <a:br>
              <a:rPr lang="ru-RU" sz="1400" dirty="0">
                <a:solidFill>
                  <a:schemeClr val="tx1"/>
                </a:solidFill>
                <a:latin typeface="Times New Roman" panose="02020603050405020304" pitchFamily="18" charset="0"/>
                <a:cs typeface="Times New Roman" panose="02020603050405020304" pitchFamily="18" charset="0"/>
              </a:rPr>
            </a:br>
            <a:r>
              <a:rPr lang="ru-RU" sz="2700" dirty="0">
                <a:solidFill>
                  <a:schemeClr val="bg1"/>
                </a:solidFill>
              </a:rPr>
              <a:t/>
            </a:r>
            <a:br>
              <a:rPr lang="ru-RU" sz="2700" dirty="0">
                <a:solidFill>
                  <a:schemeClr val="bg1"/>
                </a:solidFill>
              </a:rPr>
            </a:br>
            <a:endParaRPr lang="ru-RU" sz="2700" dirty="0"/>
          </a:p>
        </p:txBody>
      </p:sp>
    </p:spTree>
    <p:extLst>
      <p:ext uri="{BB962C8B-B14F-4D97-AF65-F5344CB8AC3E}">
        <p14:creationId xmlns:p14="http://schemas.microsoft.com/office/powerpoint/2010/main" val="3179208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90837" y="620766"/>
            <a:ext cx="8596668" cy="4778046"/>
          </a:xfrm>
        </p:spPr>
        <p:txBody>
          <a:bodyPr>
            <a:normAutofit/>
          </a:bodyPr>
          <a:lstStyle/>
          <a:p>
            <a:pPr marL="0" indent="0">
              <a:buNone/>
            </a:pPr>
            <a:r>
              <a:rPr lang="ru-RU" sz="1400" dirty="0" smtClean="0">
                <a:latin typeface="Times New Roman" pitchFamily="18" charset="0"/>
                <a:cs typeface="Times New Roman" pitchFamily="18" charset="0"/>
              </a:rPr>
              <a:t>Рабочая программа –состоит из трех разделов, каждый раздел подразумевает обязательную часть и часть, формируемую участниками образовательных отношений.</a:t>
            </a:r>
          </a:p>
          <a:p>
            <a:pPr marL="140335" lvl="0" indent="0" algn="just">
              <a:buClr>
                <a:srgbClr val="5FCBEF"/>
              </a:buClr>
              <a:buNone/>
            </a:pPr>
            <a:r>
              <a:rPr lang="ru-RU" sz="1400" b="1" i="1" dirty="0" smtClean="0">
                <a:latin typeface="Times New Roman" pitchFamily="18" charset="0"/>
                <a:cs typeface="Times New Roman" pitchFamily="18" charset="0"/>
              </a:rPr>
              <a:t> Целевой: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включает</a:t>
            </a:r>
            <a:r>
              <a:rPr lang="ru-RU" sz="1400" spc="-1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в</a:t>
            </a:r>
            <a:r>
              <a:rPr lang="ru-RU" sz="1400" spc="-1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себя</a:t>
            </a:r>
            <a:r>
              <a:rPr lang="ru-RU" sz="1400" spc="-1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подразделы:</a:t>
            </a:r>
            <a:r>
              <a:rPr lang="ru-RU" sz="1400" spc="-1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пояснительная</a:t>
            </a:r>
            <a:r>
              <a:rPr lang="ru-RU" sz="1400" spc="-1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записка:</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цели</a:t>
            </a:r>
            <a:r>
              <a:rPr lang="ru-RU" sz="1400" spc="-1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и</a:t>
            </a:r>
            <a:r>
              <a:rPr lang="ru-RU" sz="1400" spc="-1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задачи реализации</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программы,</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принципы</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и</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подходы</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к</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формированию</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программы,</a:t>
            </a:r>
            <a:r>
              <a:rPr lang="ru-RU" sz="1400" spc="-1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значимые</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для разработки и</a:t>
            </a:r>
            <a:r>
              <a:rPr lang="ru-RU" sz="1400" spc="18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реализации программы характеристики; планируемые результаты освоения </a:t>
            </a:r>
            <a:r>
              <a:rPr lang="ru-RU" sz="1400" spc="-10" dirty="0">
                <a:solidFill>
                  <a:prstClr val="black">
                    <a:lumMod val="75000"/>
                    <a:lumOff val="25000"/>
                  </a:prstClr>
                </a:solidFill>
                <a:latin typeface="Times New Roman" panose="02020603050405020304" pitchFamily="18" charset="0"/>
                <a:ea typeface="Times New Roman" panose="02020603050405020304" pitchFamily="18" charset="0"/>
              </a:rPr>
              <a:t>программы.</a:t>
            </a:r>
            <a:endParaRPr lang="ru-RU" sz="1400" dirty="0">
              <a:solidFill>
                <a:prstClr val="black">
                  <a:lumMod val="75000"/>
                  <a:lumOff val="25000"/>
                </a:prstClr>
              </a:solidFill>
              <a:latin typeface="Times New Roman" panose="02020603050405020304" pitchFamily="18" charset="0"/>
              <a:ea typeface="Times New Roman" panose="02020603050405020304" pitchFamily="18" charset="0"/>
            </a:endParaRPr>
          </a:p>
          <a:p>
            <a:pPr marL="140335" marR="191770" lvl="0" indent="0" algn="just">
              <a:spcBef>
                <a:spcPts val="25"/>
              </a:spcBef>
              <a:buClr>
                <a:srgbClr val="5FCBEF"/>
              </a:buClr>
              <a:buNone/>
              <a:tabLst>
                <a:tab pos="842645" algn="l"/>
              </a:tabLst>
            </a:pPr>
            <a:r>
              <a:rPr lang="ru-RU" sz="1400" b="1" i="1" dirty="0" smtClean="0">
                <a:latin typeface="Times New Roman" pitchFamily="18" charset="0"/>
                <a:cs typeface="Times New Roman" pitchFamily="18" charset="0"/>
              </a:rPr>
              <a:t> Содержательный: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включает в себя подразделы: описание образовательной деятельности в соответствии с направлениями развития ребенка, представленными в</a:t>
            </a:r>
            <a:r>
              <a:rPr lang="ru-RU" sz="1400" spc="40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пяти образовательных областях; описание вариативных форм, способов, методов и средств реализации Программы с учетом возрастных и индивидуальных особенностей воспитанников, специфики их образовательных потребностей и интересов; особенности образовательной деятельности разных видов и культурных</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практик</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в</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обязательной</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части</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программы</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и</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части,</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формируемой</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участниками образовательных отношений; способы и направления поддержки детской инициативы в обязательной части программы и части, формируемой участниками образовательных отношений; особенности взаимодействия педагогического коллектива с семьями воспитанников в обязательной части программы и части, формируемой</a:t>
            </a:r>
            <a:r>
              <a:rPr lang="ru-RU" sz="1400" spc="40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участниками образовательных отношений; комплексно-тематическое планирование образовательной </a:t>
            </a:r>
            <a:r>
              <a:rPr lang="ru-RU" sz="1400" spc="-10" dirty="0" smtClean="0">
                <a:solidFill>
                  <a:prstClr val="black">
                    <a:lumMod val="75000"/>
                    <a:lumOff val="25000"/>
                  </a:prstClr>
                </a:solidFill>
                <a:latin typeface="Times New Roman" panose="02020603050405020304" pitchFamily="18" charset="0"/>
                <a:ea typeface="Times New Roman" panose="02020603050405020304" pitchFamily="18" charset="0"/>
              </a:rPr>
              <a:t>деятельности.</a:t>
            </a:r>
            <a:endParaRPr lang="ru-RU" sz="1400" dirty="0" smtClean="0">
              <a:solidFill>
                <a:prstClr val="black">
                  <a:lumMod val="75000"/>
                  <a:lumOff val="25000"/>
                </a:prstClr>
              </a:solidFill>
              <a:latin typeface="Times New Roman" panose="02020603050405020304" pitchFamily="18" charset="0"/>
              <a:ea typeface="Times New Roman" panose="02020603050405020304" pitchFamily="18" charset="0"/>
            </a:endParaRPr>
          </a:p>
          <a:p>
            <a:pPr marL="140335" marR="191770" lvl="0" indent="0" algn="just">
              <a:spcBef>
                <a:spcPts val="25"/>
              </a:spcBef>
              <a:buClr>
                <a:srgbClr val="5FCBEF"/>
              </a:buClr>
              <a:buNone/>
              <a:tabLst>
                <a:tab pos="842645" algn="l"/>
              </a:tabLst>
            </a:pPr>
            <a:r>
              <a:rPr lang="ru-RU" sz="1400" b="1" i="1" dirty="0" smtClean="0">
                <a:latin typeface="Times New Roman" pitchFamily="18" charset="0"/>
                <a:cs typeface="Times New Roman" pitchFamily="18" charset="0"/>
              </a:rPr>
              <a:t>Организационный: </a:t>
            </a:r>
            <a:r>
              <a:rPr lang="ru-RU" sz="1400" dirty="0">
                <a:latin typeface="Times New Roman" panose="02020603050405020304" pitchFamily="18" charset="0"/>
                <a:ea typeface="Times New Roman" panose="02020603050405020304" pitchFamily="18" charset="0"/>
              </a:rPr>
              <a:t>содержит</a:t>
            </a:r>
            <a:r>
              <a:rPr lang="ru-RU" sz="1400" b="1" spc="-5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материально-техническое</a:t>
            </a:r>
            <a:r>
              <a:rPr lang="ru-RU" sz="1400" spc="-5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обеспечение, методические материалы и средства обучения и воспитания, распорядок и режим дня детей </a:t>
            </a:r>
            <a:r>
              <a:rPr lang="ru-RU" sz="1400" dirty="0" smtClean="0">
                <a:latin typeface="Times New Roman" panose="02020603050405020304" pitchFamily="18" charset="0"/>
                <a:ea typeface="Times New Roman" panose="02020603050405020304" pitchFamily="18" charset="0"/>
              </a:rPr>
              <a:t>4-го </a:t>
            </a:r>
            <a:r>
              <a:rPr lang="ru-RU" sz="1400" dirty="0">
                <a:latin typeface="Times New Roman" panose="02020603050405020304" pitchFamily="18" charset="0"/>
                <a:ea typeface="Times New Roman" panose="02020603050405020304" pitchFamily="18" charset="0"/>
              </a:rPr>
              <a:t>года жизни, особенности традиционных событий, праздников, мероприятий; особенности организации, развивающей предметно – </a:t>
            </a:r>
            <a:r>
              <a:rPr lang="ru-RU" sz="1400" dirty="0" smtClean="0">
                <a:latin typeface="Times New Roman" panose="02020603050405020304" pitchFamily="18" charset="0"/>
                <a:ea typeface="Times New Roman" panose="02020603050405020304" pitchFamily="18" charset="0"/>
              </a:rPr>
              <a:t>пространственной</a:t>
            </a:r>
            <a:endParaRPr lang="ru-RU"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3285" y="325022"/>
            <a:ext cx="10652177" cy="3915177"/>
          </a:xfrm>
        </p:spPr>
        <p:txBody>
          <a:bodyPr>
            <a:normAutofit/>
          </a:bodyPr>
          <a:lstStyle/>
          <a:p>
            <a:pPr marL="140335" marR="443230" indent="359410">
              <a:spcBef>
                <a:spcPts val="0"/>
              </a:spcBef>
              <a:spcAft>
                <a:spcPts val="0"/>
              </a:spcAft>
              <a:tabLst>
                <a:tab pos="3197860" algn="l"/>
                <a:tab pos="4225925" algn="l"/>
              </a:tabLst>
            </a:pPr>
            <a:r>
              <a:rPr lang="ru-RU" sz="2400" dirty="0"/>
              <a:t> </a:t>
            </a:r>
            <a:r>
              <a:rPr lang="ru-RU" sz="1400" b="1" dirty="0">
                <a:solidFill>
                  <a:schemeClr val="tx1"/>
                </a:solidFill>
                <a:latin typeface="Times New Roman" panose="02020603050405020304" pitchFamily="18" charset="0"/>
                <a:ea typeface="Times New Roman" panose="02020603050405020304" pitchFamily="18" charset="0"/>
              </a:rPr>
              <a:t>Цель обязательной части: </a:t>
            </a:r>
            <a:r>
              <a:rPr lang="ru-RU" sz="1400" b="1" dirty="0" smtClean="0">
                <a:solidFill>
                  <a:schemeClr val="tx1"/>
                </a:solidFill>
                <a:latin typeface="Times New Roman" panose="02020603050405020304" pitchFamily="18" charset="0"/>
                <a:ea typeface="Times New Roman" panose="02020603050405020304" pitchFamily="18" charset="0"/>
              </a:rPr>
              <a:t/>
            </a:r>
            <a:br>
              <a:rPr lang="ru-RU" sz="1400" b="1" dirty="0" smtClean="0">
                <a:solidFill>
                  <a:schemeClr val="tx1"/>
                </a:solidFill>
                <a:latin typeface="Times New Roman" panose="02020603050405020304" pitchFamily="18" charset="0"/>
                <a:ea typeface="Times New Roman" panose="02020603050405020304" pitchFamily="18" charset="0"/>
              </a:rPr>
            </a:br>
            <a:r>
              <a:rPr lang="ru-RU" sz="1400" dirty="0" smtClean="0">
                <a:solidFill>
                  <a:schemeClr val="tx1"/>
                </a:solidFill>
                <a:latin typeface="Times New Roman" panose="02020603050405020304" pitchFamily="18" charset="0"/>
                <a:ea typeface="Times New Roman" panose="02020603050405020304" pitchFamily="18" charset="0"/>
              </a:rPr>
              <a:t>создание </a:t>
            </a:r>
            <a:r>
              <a:rPr lang="ru-RU" sz="1400" dirty="0">
                <a:solidFill>
                  <a:schemeClr val="tx1"/>
                </a:solidFill>
                <a:latin typeface="Times New Roman" panose="02020603050405020304" pitchFamily="18" charset="0"/>
                <a:ea typeface="Times New Roman" panose="02020603050405020304" pitchFamily="18" charset="0"/>
              </a:rPr>
              <a:t>благоприятных условий для полноценного проживания ребенком дошкольного детства, формирование основ базовой культуры личности,</a:t>
            </a:r>
            <a:r>
              <a:rPr lang="ru-RU" sz="1400" spc="-3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всестороннее</a:t>
            </a:r>
            <a:r>
              <a:rPr lang="ru-RU" sz="1400" spc="-2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развитие</a:t>
            </a:r>
            <a:r>
              <a:rPr lang="ru-RU" sz="1400" spc="-2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психических</a:t>
            </a:r>
            <a:r>
              <a:rPr lang="ru-RU" sz="1400" spc="200"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и</a:t>
            </a:r>
            <a:r>
              <a:rPr lang="ru-RU" sz="1400" spc="-2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физических</a:t>
            </a:r>
            <a:r>
              <a:rPr lang="ru-RU" sz="1400" spc="-2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качеств</a:t>
            </a:r>
            <a:r>
              <a:rPr lang="ru-RU" sz="1400" spc="-2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в</a:t>
            </a:r>
            <a:r>
              <a:rPr lang="ru-RU" sz="1400" spc="-2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соответствии</a:t>
            </a:r>
            <a:r>
              <a:rPr lang="ru-RU" sz="1400" spc="-2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с возрастными и индивидуальными особенностями, подготовка к жизни в современном обществе, к обучению в школе, </a:t>
            </a:r>
            <a:r>
              <a:rPr lang="ru-RU" sz="1400" dirty="0" smtClean="0">
                <a:solidFill>
                  <a:schemeClr val="tx1"/>
                </a:solidFill>
                <a:latin typeface="Times New Roman" panose="02020603050405020304" pitchFamily="18" charset="0"/>
                <a:ea typeface="Times New Roman" panose="02020603050405020304" pitchFamily="18" charset="0"/>
              </a:rPr>
              <a:t>обеспечение </a:t>
            </a:r>
            <a:r>
              <a:rPr lang="ru-RU" sz="1400" spc="-10" dirty="0" smtClean="0">
                <a:solidFill>
                  <a:schemeClr val="tx1"/>
                </a:solidFill>
                <a:latin typeface="Times New Roman" panose="02020603050405020304" pitchFamily="18" charset="0"/>
                <a:ea typeface="Times New Roman" panose="02020603050405020304" pitchFamily="18" charset="0"/>
              </a:rPr>
              <a:t>безопасности </a:t>
            </a:r>
            <a:r>
              <a:rPr lang="ru-RU" sz="1400" dirty="0" smtClean="0">
                <a:solidFill>
                  <a:schemeClr val="tx1"/>
                </a:solidFill>
                <a:latin typeface="Times New Roman" panose="02020603050405020304" pitchFamily="18" charset="0"/>
                <a:ea typeface="Times New Roman" panose="02020603050405020304" pitchFamily="18" charset="0"/>
              </a:rPr>
              <a:t> </a:t>
            </a:r>
            <a:r>
              <a:rPr lang="ru-RU" sz="1400" spc="-10" dirty="0" smtClean="0">
                <a:solidFill>
                  <a:schemeClr val="tx1"/>
                </a:solidFill>
                <a:latin typeface="Times New Roman" panose="02020603050405020304" pitchFamily="18" charset="0"/>
                <a:ea typeface="Times New Roman" panose="02020603050405020304" pitchFamily="18" charset="0"/>
              </a:rPr>
              <a:t>жизнедеятельности </a:t>
            </a:r>
            <a:r>
              <a:rPr lang="ru-RU" sz="1400" spc="-10" dirty="0">
                <a:solidFill>
                  <a:schemeClr val="tx1"/>
                </a:solidFill>
                <a:latin typeface="Times New Roman" panose="02020603050405020304" pitchFamily="18" charset="0"/>
                <a:ea typeface="Times New Roman" panose="02020603050405020304" pitchFamily="18" charset="0"/>
              </a:rPr>
              <a:t>дошкольника</a:t>
            </a:r>
            <a:r>
              <a:rPr lang="ru-RU" sz="2400" spc="-10" dirty="0">
                <a:solidFill>
                  <a:schemeClr val="tx1"/>
                </a:solidFill>
                <a:latin typeface="Times New Roman" panose="02020603050405020304" pitchFamily="18" charset="0"/>
                <a:ea typeface="Times New Roman" panose="02020603050405020304" pitchFamily="18" charset="0"/>
              </a:rPr>
              <a:t>.</a:t>
            </a:r>
            <a:r>
              <a:rPr lang="ru-RU" sz="2400" dirty="0">
                <a:solidFill>
                  <a:schemeClr val="tx1"/>
                </a:solidFill>
                <a:latin typeface="Times New Roman" panose="02020603050405020304" pitchFamily="18" charset="0"/>
                <a:ea typeface="Times New Roman" panose="02020603050405020304" pitchFamily="18" charset="0"/>
              </a:rPr>
              <a:t/>
            </a:r>
            <a:br>
              <a:rPr lang="ru-RU" sz="2400" dirty="0">
                <a:solidFill>
                  <a:schemeClr val="tx1"/>
                </a:solidFill>
                <a:latin typeface="Times New Roman" panose="02020603050405020304" pitchFamily="18" charset="0"/>
                <a:ea typeface="Times New Roman" panose="02020603050405020304" pitchFamily="18" charset="0"/>
              </a:rPr>
            </a:br>
            <a:endParaRPr lang="ru-RU" sz="2400" dirty="0">
              <a:solidFill>
                <a:schemeClr val="tx1"/>
              </a:solidFill>
            </a:endParaRPr>
          </a:p>
        </p:txBody>
      </p:sp>
    </p:spTree>
    <p:extLst>
      <p:ext uri="{BB962C8B-B14F-4D97-AF65-F5344CB8AC3E}">
        <p14:creationId xmlns:p14="http://schemas.microsoft.com/office/powerpoint/2010/main" val="3898445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6956" y="392026"/>
            <a:ext cx="10262937" cy="5811847"/>
          </a:xfrm>
          <a:prstGeom prst="rect">
            <a:avLst/>
          </a:prstGeom>
        </p:spPr>
        <p:txBody>
          <a:bodyPr wrap="square">
            <a:spAutoFit/>
          </a:bodyPr>
          <a:lstStyle/>
          <a:p>
            <a:pPr marL="499745" algn="just">
              <a:lnSpc>
                <a:spcPts val="1370"/>
              </a:lnSpc>
              <a:spcAft>
                <a:spcPts val="0"/>
              </a:spcAft>
            </a:pPr>
            <a:r>
              <a:rPr lang="ru-RU" sz="1400" b="1" spc="-10" dirty="0">
                <a:latin typeface="Times New Roman" panose="02020603050405020304" pitchFamily="18" charset="0"/>
                <a:ea typeface="Times New Roman" panose="02020603050405020304" pitchFamily="18" charset="0"/>
              </a:rPr>
              <a:t>Задачи</a:t>
            </a:r>
            <a:r>
              <a:rPr lang="ru-RU" sz="1400" b="1" spc="15" dirty="0">
                <a:latin typeface="Times New Roman" panose="02020603050405020304" pitchFamily="18" charset="0"/>
                <a:ea typeface="Times New Roman" panose="02020603050405020304" pitchFamily="18" charset="0"/>
              </a:rPr>
              <a:t> </a:t>
            </a:r>
            <a:r>
              <a:rPr lang="ru-RU" sz="1400" b="1" spc="-10" dirty="0">
                <a:latin typeface="Times New Roman" panose="02020603050405020304" pitchFamily="18" charset="0"/>
                <a:ea typeface="Times New Roman" panose="02020603050405020304" pitchFamily="18" charset="0"/>
              </a:rPr>
              <a:t>обязательной</a:t>
            </a:r>
            <a:r>
              <a:rPr lang="ru-RU" sz="1400" b="1" spc="10" dirty="0">
                <a:latin typeface="Times New Roman" panose="02020603050405020304" pitchFamily="18" charset="0"/>
                <a:ea typeface="Times New Roman" panose="02020603050405020304" pitchFamily="18" charset="0"/>
              </a:rPr>
              <a:t> </a:t>
            </a:r>
            <a:r>
              <a:rPr lang="ru-RU" sz="1400" b="1" spc="-10" dirty="0">
                <a:latin typeface="Times New Roman" panose="02020603050405020304" pitchFamily="18" charset="0"/>
                <a:ea typeface="Times New Roman" panose="02020603050405020304" pitchFamily="18" charset="0"/>
              </a:rPr>
              <a:t>части:</a:t>
            </a:r>
            <a:endParaRPr lang="ru-RU" sz="1400" dirty="0">
              <a:latin typeface="Times New Roman" panose="02020603050405020304" pitchFamily="18" charset="0"/>
              <a:ea typeface="Times New Roman" panose="02020603050405020304" pitchFamily="18" charset="0"/>
            </a:endParaRPr>
          </a:p>
          <a:p>
            <a:pPr marL="342900" marR="328930"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охрана</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укрепление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физического</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психического</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здоровья</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детей,</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том</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числе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их эмоционального благополучия;</a:t>
            </a:r>
          </a:p>
          <a:p>
            <a:pPr marL="342900" marR="257175"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обеспечение</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равных</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возможностей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для</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полноценного</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развития</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каждого</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ребенка в период дошкольного детства независимо от места жительства, пола, нации, языка, социального статуса, психофизиологических и других особенностей</a:t>
            </a:r>
            <a:r>
              <a:rPr lang="ru-RU" sz="1200" spc="4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 том числе ограниченных возможностей здоровья);</a:t>
            </a:r>
          </a:p>
          <a:p>
            <a:pPr marL="342900" marR="169545" lvl="0" indent="-342900" algn="just">
              <a:spcAft>
                <a:spcPts val="0"/>
              </a:spcAft>
              <a:buSzPts val="1200"/>
              <a:buFont typeface="Times New Roman" panose="02020603050405020304" pitchFamily="18" charset="0"/>
              <a:buChar char="-"/>
              <a:tabLst>
                <a:tab pos="589280" algn="l"/>
                <a:tab pos="4861560" algn="l"/>
                <a:tab pos="5410200" algn="l"/>
              </a:tabLst>
            </a:pPr>
            <a:r>
              <a:rPr lang="ru-RU" sz="1200" dirty="0">
                <a:latin typeface="Times New Roman" panose="02020603050405020304" pitchFamily="18" charset="0"/>
                <a:ea typeface="Times New Roman" panose="02020603050405020304" pitchFamily="18" charset="0"/>
              </a:rPr>
              <a:t>обеспечение преемственности целей, задач и содержания образования, реализуемых в рамках образовательных программ различных уровней	</a:t>
            </a:r>
            <a:r>
              <a:rPr lang="ru-RU" sz="1200" spc="-10" dirty="0">
                <a:latin typeface="Times New Roman" panose="02020603050405020304" pitchFamily="18" charset="0"/>
                <a:ea typeface="Times New Roman" panose="02020603050405020304" pitchFamily="18" charset="0"/>
              </a:rPr>
              <a:t>(далее</a:t>
            </a:r>
            <a:r>
              <a:rPr lang="ru-RU" sz="1200" dirty="0">
                <a:latin typeface="Times New Roman" panose="02020603050405020304" pitchFamily="18" charset="0"/>
                <a:ea typeface="Times New Roman" panose="02020603050405020304" pitchFamily="18" charset="0"/>
              </a:rPr>
              <a:t>	</a:t>
            </a:r>
            <a:r>
              <a:rPr lang="ru-RU" sz="1200" spc="-5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преемственность</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основных</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образовательных</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программ</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дошкольного</a:t>
            </a:r>
            <a:r>
              <a:rPr lang="ru-RU" sz="1200" spc="-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начального</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общего </a:t>
            </a:r>
            <a:r>
              <a:rPr lang="ru-RU" sz="1200" spc="-10" dirty="0">
                <a:latin typeface="Times New Roman" panose="02020603050405020304" pitchFamily="18" charset="0"/>
                <a:ea typeface="Times New Roman" panose="02020603050405020304" pitchFamily="18" charset="0"/>
              </a:rPr>
              <a:t>образования);</a:t>
            </a:r>
            <a:endParaRPr lang="ru-RU" sz="1200" dirty="0">
              <a:latin typeface="Times New Roman" panose="02020603050405020304" pitchFamily="18" charset="0"/>
              <a:ea typeface="Times New Roman" panose="02020603050405020304" pitchFamily="18" charset="0"/>
            </a:endParaRPr>
          </a:p>
          <a:p>
            <a:pPr marL="342900"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создание</a:t>
            </a:r>
            <a:r>
              <a:rPr lang="ru-RU" sz="1200" spc="-5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благоприятных</a:t>
            </a:r>
            <a:r>
              <a:rPr lang="ru-RU" sz="1200" spc="-5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условий</a:t>
            </a:r>
            <a:r>
              <a:rPr lang="ru-RU" sz="1200" spc="-5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развития</a:t>
            </a:r>
            <a:r>
              <a:rPr lang="ru-RU" sz="1200" spc="-5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детей</a:t>
            </a:r>
            <a:r>
              <a:rPr lang="ru-RU" sz="1200" spc="-5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5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соответствии</a:t>
            </a:r>
            <a:r>
              <a:rPr lang="ru-RU" sz="1200" spc="-5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a:t>
            </a:r>
            <a:r>
              <a:rPr lang="ru-RU" sz="1200" spc="-5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их</a:t>
            </a:r>
            <a:r>
              <a:rPr lang="ru-RU" sz="1200" spc="-55" dirty="0">
                <a:latin typeface="Times New Roman" panose="02020603050405020304" pitchFamily="18" charset="0"/>
                <a:ea typeface="Times New Roman" panose="02020603050405020304" pitchFamily="18" charset="0"/>
              </a:rPr>
              <a:t> </a:t>
            </a:r>
            <a:r>
              <a:rPr lang="ru-RU" sz="1200" spc="-10" dirty="0" smtClean="0">
                <a:latin typeface="Times New Roman" panose="02020603050405020304" pitchFamily="18" charset="0"/>
                <a:ea typeface="Times New Roman" panose="02020603050405020304" pitchFamily="18" charset="0"/>
              </a:rPr>
              <a:t>возрастными</a:t>
            </a:r>
            <a:r>
              <a:rPr lang="ru-RU" sz="1200" dirty="0" smtClean="0">
                <a:latin typeface="Times New Roman" panose="02020603050405020304" pitchFamily="18" charset="0"/>
                <a:ea typeface="Times New Roman" panose="02020603050405020304" pitchFamily="18" charset="0"/>
              </a:rPr>
              <a:t> и </a:t>
            </a:r>
            <a:r>
              <a:rPr lang="ru-RU" sz="1200" dirty="0">
                <a:latin typeface="Times New Roman" panose="02020603050405020304" pitchFamily="18" charset="0"/>
                <a:ea typeface="Times New Roman" panose="02020603050405020304" pitchFamily="18" charset="0"/>
              </a:rPr>
              <a:t>индивидуальными особенностями, и склонностями, развития способностей и творческого</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потенциала</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каждого</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ребенка</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как</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субъекта</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отношений</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самим</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собой, другими детьми, взрослыми и миром;</a:t>
            </a:r>
          </a:p>
          <a:p>
            <a:pPr marL="342900" marR="454660" lvl="0" indent="-342900" algn="just">
              <a:spcBef>
                <a:spcPts val="5"/>
              </a:spcBef>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объединение</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обучения</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воспитания</a:t>
            </a:r>
            <a:r>
              <a:rPr lang="ru-RU" sz="1200" spc="2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целостный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образовательный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процесс</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на основе</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духовно-нравственных</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социокультурных</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ценностей</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принятых</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обществе правил, и норм поведения в интересах человека, семьи, общества;</a:t>
            </a:r>
          </a:p>
          <a:p>
            <a:pPr marL="342900" marR="278765"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формирование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общей</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культуры</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личности</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детей,</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8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том</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числе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ценностей</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здорового образа</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жизни,</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развития</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их</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социальных,</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нравственных,</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эстетических,</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интеллектуальных, физических качеств, инициативности, самостоятельности и ответственности ребенка, формирования предпосылок учебной деятельности;</a:t>
            </a:r>
          </a:p>
          <a:p>
            <a:pPr marL="342900" marR="196850"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обеспечение вариативности и разнообразия содержания программ и организационных</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форм</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дошкольного</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образования,</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возможности</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формирования</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программ различной направленности с учетом образовательных потребностей, способностей и состояния здоровья детей;</a:t>
            </a:r>
          </a:p>
          <a:p>
            <a:pPr marL="342900" marR="829945" lvl="0" indent="-342900" algn="just">
              <a:spcAft>
                <a:spcPts val="0"/>
              </a:spcAft>
              <a:buSzPts val="1200"/>
              <a:buFont typeface="Times New Roman" panose="02020603050405020304" pitchFamily="18" charset="0"/>
              <a:buChar char="-"/>
              <a:tabLst>
                <a:tab pos="589280" algn="l"/>
                <a:tab pos="2925445" algn="l"/>
              </a:tabLst>
            </a:pPr>
            <a:r>
              <a:rPr lang="ru-RU" sz="1200" dirty="0">
                <a:latin typeface="Times New Roman" panose="02020603050405020304" pitchFamily="18" charset="0"/>
                <a:ea typeface="Times New Roman" panose="02020603050405020304" pitchFamily="18" charset="0"/>
              </a:rPr>
              <a:t>формирование социокультурной	среды,</a:t>
            </a:r>
            <a:r>
              <a:rPr lang="ru-RU" sz="1200" spc="-7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соответствующей</a:t>
            </a:r>
            <a:r>
              <a:rPr lang="ru-RU" sz="1200" spc="-7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возрастным, индивидуальным, психологическим и физиологическим особенностям детей;</a:t>
            </a:r>
          </a:p>
          <a:p>
            <a:pPr marL="342900" marR="146685" lvl="0" indent="-342900" algn="just">
              <a:spcAft>
                <a:spcPts val="0"/>
              </a:spcAft>
              <a:buSzPts val="1200"/>
              <a:buFont typeface="Times New Roman" panose="02020603050405020304" pitchFamily="18" charset="0"/>
              <a:buChar char="-"/>
              <a:tabLst>
                <a:tab pos="589280" algn="l"/>
                <a:tab pos="1573530" algn="l"/>
              </a:tabLst>
            </a:pPr>
            <a:r>
              <a:rPr lang="ru-RU" sz="1200" spc="-10" dirty="0">
                <a:latin typeface="Times New Roman" panose="02020603050405020304" pitchFamily="18" charset="0"/>
                <a:ea typeface="Times New Roman" panose="02020603050405020304" pitchFamily="18" charset="0"/>
              </a:rPr>
              <a:t>обеспечение</a:t>
            </a:r>
            <a:r>
              <a:rPr lang="ru-RU" sz="1200" dirty="0">
                <a:latin typeface="Times New Roman" panose="02020603050405020304" pitchFamily="18" charset="0"/>
                <a:ea typeface="Times New Roman" panose="02020603050405020304" pitchFamily="18" charset="0"/>
              </a:rPr>
              <a:t>	психолого-педагогической поддержки семьи и повышение компетентности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родителей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(законных</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представителей)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вопросах</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развития</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образования, охраны и укрепления здоровья детей;</a:t>
            </a:r>
          </a:p>
          <a:p>
            <a:pPr marL="342900" marR="189865"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создание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группах</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атмосферы</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гуманного</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доброжелательного</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отношения</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ко</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всем воспитанникам, что позволяет растить их общительными, добрыми, любознательными, инициативными, стремящимися к самостоятельности и творчеству;</a:t>
            </a:r>
          </a:p>
          <a:p>
            <a:pPr marL="342900" marR="231775"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использование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разнообразных</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видов детской</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деятельности,</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их</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интеграция в</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целях повышения эффективности </a:t>
            </a:r>
            <a:r>
              <a:rPr lang="ru-RU" sz="1200" dirty="0" err="1">
                <a:latin typeface="Times New Roman" panose="02020603050405020304" pitchFamily="18" charset="0"/>
                <a:ea typeface="Times New Roman" panose="02020603050405020304" pitchFamily="18" charset="0"/>
              </a:rPr>
              <a:t>воспитательно</a:t>
            </a:r>
            <a:r>
              <a:rPr lang="ru-RU" sz="1200" dirty="0">
                <a:latin typeface="Times New Roman" panose="02020603050405020304" pitchFamily="18" charset="0"/>
                <a:ea typeface="Times New Roman" panose="02020603050405020304" pitchFamily="18" charset="0"/>
              </a:rPr>
              <a:t>-образовательного процесса;</a:t>
            </a:r>
          </a:p>
          <a:p>
            <a:pPr marL="342900"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творческая</a:t>
            </a:r>
            <a:r>
              <a:rPr lang="ru-RU" sz="1200" spc="3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организация</a:t>
            </a:r>
            <a:r>
              <a:rPr lang="ru-RU" sz="1200" spc="3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(креативность)</a:t>
            </a:r>
            <a:r>
              <a:rPr lang="ru-RU" sz="1200" spc="330" dirty="0">
                <a:latin typeface="Times New Roman" panose="02020603050405020304" pitchFamily="18" charset="0"/>
                <a:ea typeface="Times New Roman" panose="02020603050405020304" pitchFamily="18" charset="0"/>
              </a:rPr>
              <a:t> </a:t>
            </a:r>
            <a:r>
              <a:rPr lang="ru-RU" sz="1200" dirty="0" err="1">
                <a:latin typeface="Times New Roman" panose="02020603050405020304" pitchFamily="18" charset="0"/>
                <a:ea typeface="Times New Roman" panose="02020603050405020304" pitchFamily="18" charset="0"/>
              </a:rPr>
              <a:t>воспитательно</a:t>
            </a:r>
            <a:r>
              <a:rPr lang="ru-RU" sz="1200" dirty="0">
                <a:latin typeface="Times New Roman" panose="02020603050405020304" pitchFamily="18" charset="0"/>
                <a:ea typeface="Times New Roman" panose="02020603050405020304" pitchFamily="18" charset="0"/>
              </a:rPr>
              <a:t>-образовательного</a:t>
            </a:r>
            <a:r>
              <a:rPr lang="ru-RU" sz="1200" spc="335" dirty="0">
                <a:latin typeface="Times New Roman" panose="02020603050405020304" pitchFamily="18" charset="0"/>
                <a:ea typeface="Times New Roman" panose="02020603050405020304" pitchFamily="18" charset="0"/>
              </a:rPr>
              <a:t> </a:t>
            </a:r>
            <a:r>
              <a:rPr lang="ru-RU" sz="1200" spc="-10" dirty="0">
                <a:latin typeface="Times New Roman" panose="02020603050405020304" pitchFamily="18" charset="0"/>
                <a:ea typeface="Times New Roman" panose="02020603050405020304" pitchFamily="18" charset="0"/>
              </a:rPr>
              <a:t>процесса;</a:t>
            </a:r>
            <a:endParaRPr lang="ru-RU" sz="1200" dirty="0">
              <a:latin typeface="Times New Roman" panose="02020603050405020304" pitchFamily="18" charset="0"/>
              <a:ea typeface="Times New Roman" panose="02020603050405020304" pitchFamily="18" charset="0"/>
            </a:endParaRPr>
          </a:p>
          <a:p>
            <a:pPr marL="342900" marR="305435"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обеспечение</a:t>
            </a:r>
            <a:r>
              <a:rPr lang="ru-RU" sz="1200" spc="-4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вариативности</a:t>
            </a:r>
            <a:r>
              <a:rPr lang="ru-RU" sz="1200" spc="-4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образовательного</a:t>
            </a:r>
            <a:r>
              <a:rPr lang="ru-RU" sz="1200" spc="-4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материала,</a:t>
            </a:r>
            <a:r>
              <a:rPr lang="ru-RU" sz="1200" spc="-4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позволяющее</a:t>
            </a:r>
            <a:r>
              <a:rPr lang="ru-RU" sz="1200" spc="-4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развивать творчество в соответствии с интересами и наклонностями каждого ребенка;</a:t>
            </a:r>
          </a:p>
          <a:p>
            <a:pPr marL="342900"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уважительное</a:t>
            </a:r>
            <a:r>
              <a:rPr lang="ru-RU" sz="1200" spc="-7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отношение</a:t>
            </a:r>
            <a:r>
              <a:rPr lang="ru-RU" sz="1200" spc="-6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a:t>
            </a:r>
            <a:r>
              <a:rPr lang="ru-RU" sz="1200" spc="-7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результатам</a:t>
            </a:r>
            <a:r>
              <a:rPr lang="ru-RU" sz="1200" spc="-6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детского</a:t>
            </a:r>
            <a:r>
              <a:rPr lang="ru-RU" sz="1200" spc="-70" dirty="0">
                <a:latin typeface="Times New Roman" panose="02020603050405020304" pitchFamily="18" charset="0"/>
                <a:ea typeface="Times New Roman" panose="02020603050405020304" pitchFamily="18" charset="0"/>
              </a:rPr>
              <a:t> </a:t>
            </a:r>
            <a:r>
              <a:rPr lang="ru-RU" sz="1200" spc="-10" dirty="0">
                <a:latin typeface="Times New Roman" panose="02020603050405020304" pitchFamily="18" charset="0"/>
                <a:ea typeface="Times New Roman" panose="02020603050405020304" pitchFamily="18" charset="0"/>
              </a:rPr>
              <a:t>творчества.</a:t>
            </a:r>
            <a:endParaRPr lang="ru-RU" sz="1200" dirty="0">
              <a:latin typeface="Times New Roman" panose="02020603050405020304" pitchFamily="18" charset="0"/>
              <a:ea typeface="Times New Roman" panose="02020603050405020304" pitchFamily="18" charset="0"/>
            </a:endParaRPr>
          </a:p>
          <a:p>
            <a:pPr>
              <a:buFontTx/>
              <a:buChar char="-"/>
            </a:pPr>
            <a:endParaRPr lang="ru-RU" sz="1200" dirty="0" smtClean="0"/>
          </a:p>
          <a:p>
            <a:pPr>
              <a:buFontTx/>
              <a:buChar char="-"/>
            </a:pPr>
            <a:endParaRPr lang="ru-RU" sz="1200" dirty="0" smtClean="0"/>
          </a:p>
          <a:p>
            <a:endParaRPr lang="ru-RU" sz="1200" dirty="0">
              <a:latin typeface="Times New Roman" pitchFamily="18" charset="0"/>
              <a:cs typeface="Times New Roman" pitchFamily="18" charset="0"/>
            </a:endParaRPr>
          </a:p>
        </p:txBody>
      </p:sp>
    </p:spTree>
    <p:extLst>
      <p:ext uri="{BB962C8B-B14F-4D97-AF65-F5344CB8AC3E}">
        <p14:creationId xmlns:p14="http://schemas.microsoft.com/office/powerpoint/2010/main" val="3529051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74303" y="798489"/>
            <a:ext cx="9075023" cy="5885645"/>
          </a:xfrm>
        </p:spPr>
        <p:txBody>
          <a:bodyPr>
            <a:normAutofit/>
          </a:bodyPr>
          <a:lstStyle/>
          <a:p>
            <a:pPr marL="140335" indent="0" algn="just">
              <a:buNone/>
            </a:pPr>
            <a:r>
              <a:rPr lang="ru-RU" sz="1400" b="1" dirty="0">
                <a:latin typeface="Times New Roman" panose="02020603050405020304" pitchFamily="18" charset="0"/>
                <a:ea typeface="Times New Roman" panose="02020603050405020304" pitchFamily="18" charset="0"/>
              </a:rPr>
              <a:t>Цель</a:t>
            </a:r>
            <a:r>
              <a:rPr lang="ru-RU" sz="1400" b="1" spc="-15"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части,</a:t>
            </a:r>
            <a:r>
              <a:rPr lang="ru-RU" sz="1400" b="1" spc="-15"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формируемой</a:t>
            </a:r>
            <a:r>
              <a:rPr lang="ru-RU" sz="1400" b="1" spc="-15"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участниками</a:t>
            </a:r>
            <a:r>
              <a:rPr lang="ru-RU" sz="1400" b="1" spc="-15"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образовательных</a:t>
            </a:r>
            <a:r>
              <a:rPr lang="ru-RU" sz="1400" b="1" spc="-15"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отношений</a:t>
            </a:r>
            <a:r>
              <a:rPr lang="ru-RU" sz="1400" b="1" dirty="0" smtClean="0">
                <a:latin typeface="Times New Roman" panose="02020603050405020304" pitchFamily="18" charset="0"/>
                <a:ea typeface="Times New Roman" panose="02020603050405020304" pitchFamily="18" charset="0"/>
              </a:rPr>
              <a:t>:</a:t>
            </a:r>
          </a:p>
          <a:p>
            <a:pPr marL="140335" indent="359410" algn="just"/>
            <a:r>
              <a:rPr lang="ru-RU" sz="1400" b="1" spc="-15" dirty="0" smtClean="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создание благоприятных</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условий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для</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поддержки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детской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инициативы,</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творчества,</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активности,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для участия детей раннего возраста в конкурсах и творческих выставках различного уровня, акциях и праздниках, не входящих в обязательную часть программы.</a:t>
            </a:r>
            <a:endParaRPr lang="ru-RU" sz="1200" dirty="0">
              <a:latin typeface="Times New Roman" panose="02020603050405020304" pitchFamily="18" charset="0"/>
              <a:ea typeface="Times New Roman" panose="02020603050405020304" pitchFamily="18" charset="0"/>
            </a:endParaRPr>
          </a:p>
          <a:p>
            <a:pPr marL="140335" marR="534670" indent="359410" algn="just">
              <a:spcBef>
                <a:spcPts val="25"/>
              </a:spcBef>
            </a:pPr>
            <a:r>
              <a:rPr lang="ru-RU" sz="1400" b="1" dirty="0">
                <a:latin typeface="Times New Roman" panose="02020603050405020304" pitchFamily="18" charset="0"/>
                <a:ea typeface="Times New Roman" panose="02020603050405020304" pitchFamily="18" charset="0"/>
              </a:rPr>
              <a:t>Задачи</a:t>
            </a:r>
            <a:r>
              <a:rPr lang="ru-RU" sz="1400" b="1" spc="-40"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ООП</a:t>
            </a:r>
            <a:r>
              <a:rPr lang="ru-RU" sz="1400" b="1" spc="-40"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ДО</a:t>
            </a:r>
            <a:r>
              <a:rPr lang="ru-RU" sz="1400" b="1" spc="-40"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части,</a:t>
            </a:r>
            <a:r>
              <a:rPr lang="ru-RU" sz="1400" b="1" spc="-40"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формируемой</a:t>
            </a:r>
            <a:r>
              <a:rPr lang="ru-RU" sz="1400" b="1" spc="-40"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участниками</a:t>
            </a:r>
            <a:r>
              <a:rPr lang="ru-RU" sz="1400" b="1" spc="-40"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образовательных </a:t>
            </a:r>
            <a:r>
              <a:rPr lang="ru-RU" sz="1400" b="1" spc="-10" dirty="0">
                <a:latin typeface="Times New Roman" panose="02020603050405020304" pitchFamily="18" charset="0"/>
                <a:ea typeface="Times New Roman" panose="02020603050405020304" pitchFamily="18" charset="0"/>
              </a:rPr>
              <a:t>отношений:</a:t>
            </a:r>
            <a:endParaRPr lang="ru-RU" sz="1200" dirty="0">
              <a:latin typeface="Times New Roman" panose="02020603050405020304" pitchFamily="18" charset="0"/>
              <a:ea typeface="Times New Roman" panose="02020603050405020304" pitchFamily="18" charset="0"/>
            </a:endParaRPr>
          </a:p>
          <a:p>
            <a:pPr marR="196850" algn="just">
              <a:buSzPts val="1200"/>
              <a:buFont typeface="Arial" panose="020B0604020202020204" pitchFamily="34" charset="0"/>
              <a:buChar char="•"/>
              <a:tabLst>
                <a:tab pos="589280" algn="l"/>
                <a:tab pos="5362575" algn="l"/>
              </a:tabLst>
            </a:pPr>
            <a:r>
              <a:rPr lang="ru-RU" sz="1400" dirty="0">
                <a:latin typeface="Times New Roman" panose="02020603050405020304" pitchFamily="18" charset="0"/>
                <a:ea typeface="Times New Roman" panose="02020603050405020304" pitchFamily="18" charset="0"/>
              </a:rPr>
              <a:t>развитие предпосылок ценностно-смыслового восприятия и понимания произведений искусства (словесного, изобразительного, музыкального), мира	</a:t>
            </a:r>
            <a:r>
              <a:rPr lang="ru-RU" sz="1400" spc="-10" dirty="0">
                <a:latin typeface="Times New Roman" panose="02020603050405020304" pitchFamily="18" charset="0"/>
                <a:ea typeface="Times New Roman" panose="02020603050405020304" pitchFamily="18" charset="0"/>
              </a:rPr>
              <a:t>природы, </a:t>
            </a:r>
            <a:r>
              <a:rPr lang="ru-RU" sz="1400" dirty="0">
                <a:latin typeface="Times New Roman" panose="02020603050405020304" pitchFamily="18" charset="0"/>
                <a:ea typeface="Times New Roman" panose="02020603050405020304" pitchFamily="18" charset="0"/>
              </a:rPr>
              <a:t>восприятие музыкальных произведений, художественной литературы, фольклора с помощью</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эмоционально</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окрашенных, разных</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по</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содержанию,</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произведений</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музыкальной классики, литературных произведений не входящих в обязательную часть программы;</a:t>
            </a:r>
            <a:endParaRPr lang="ru-RU" sz="1200" dirty="0">
              <a:latin typeface="Times New Roman" panose="02020603050405020304" pitchFamily="18" charset="0"/>
              <a:ea typeface="Times New Roman" panose="02020603050405020304" pitchFamily="18" charset="0"/>
            </a:endParaRPr>
          </a:p>
          <a:p>
            <a:pPr marR="253365" algn="just">
              <a:lnSpc>
                <a:spcPct val="110000"/>
              </a:lnSpc>
              <a:buSzPts val="1200"/>
              <a:buFont typeface="Arial" panose="020B0604020202020204" pitchFamily="34" charset="0"/>
              <a:buChar char="•"/>
              <a:tabLst>
                <a:tab pos="589280" algn="l"/>
              </a:tabLst>
            </a:pPr>
            <a:r>
              <a:rPr lang="ru-RU" sz="1400" dirty="0">
                <a:latin typeface="Times New Roman" panose="02020603050405020304" pitchFamily="18" charset="0"/>
                <a:ea typeface="Times New Roman" panose="02020603050405020304" pitchFamily="18" charset="0"/>
              </a:rPr>
              <a:t>развитие</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самостоятельности</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творчества</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через</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организацию</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конкурсов,</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выставок различной </a:t>
            </a:r>
            <a:r>
              <a:rPr lang="ru-RU" sz="1400" dirty="0" smtClean="0">
                <a:latin typeface="Times New Roman" panose="02020603050405020304" pitchFamily="18" charset="0"/>
                <a:ea typeface="Times New Roman" panose="02020603050405020304" pitchFamily="18" charset="0"/>
              </a:rPr>
              <a:t>направленности;</a:t>
            </a:r>
          </a:p>
          <a:p>
            <a:pPr marR="253365" algn="just">
              <a:lnSpc>
                <a:spcPct val="110000"/>
              </a:lnSpc>
              <a:buSzPts val="1200"/>
              <a:buFont typeface="Arial" panose="020B0604020202020204" pitchFamily="34" charset="0"/>
              <a:buChar char="•"/>
              <a:tabLst>
                <a:tab pos="589280" algn="l"/>
              </a:tabLst>
            </a:pPr>
            <a:r>
              <a:rPr lang="ru-RU" sz="1400" dirty="0" smtClean="0">
                <a:latin typeface="Times New Roman" panose="02020603050405020304" pitchFamily="18" charset="0"/>
                <a:ea typeface="Times New Roman" panose="02020603050405020304" pitchFamily="18" charset="0"/>
              </a:rPr>
              <a:t>формирование</a:t>
            </a:r>
            <a:r>
              <a:rPr lang="ru-RU" sz="1400" spc="-30" dirty="0" smtClean="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музыкальной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культуры</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детей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как</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части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общей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культуры </a:t>
            </a:r>
            <a:r>
              <a:rPr lang="ru-RU" sz="1400" spc="-10" dirty="0">
                <a:latin typeface="Times New Roman" panose="02020603050405020304" pitchFamily="18" charset="0"/>
                <a:ea typeface="Times New Roman" panose="02020603050405020304" pitchFamily="18" charset="0"/>
              </a:rPr>
              <a:t>детей;</a:t>
            </a:r>
            <a:endParaRPr lang="ru-RU" sz="1400" dirty="0">
              <a:latin typeface="Times New Roman" panose="02020603050405020304" pitchFamily="18" charset="0"/>
              <a:ea typeface="Times New Roman" panose="02020603050405020304" pitchFamily="18" charset="0"/>
            </a:endParaRPr>
          </a:p>
          <a:p>
            <a:pPr marR="521335" algn="just">
              <a:spcBef>
                <a:spcPts val="0"/>
              </a:spcBef>
              <a:buSzPts val="1200"/>
              <a:buFont typeface="Arial" panose="020B0604020202020204" pitchFamily="34" charset="0"/>
              <a:buChar char="•"/>
              <a:tabLst>
                <a:tab pos="589280" algn="l"/>
              </a:tabLst>
            </a:pPr>
            <a:r>
              <a:rPr lang="ru-RU" sz="1400" dirty="0">
                <a:latin typeface="Times New Roman" panose="02020603050405020304" pitchFamily="18" charset="0"/>
                <a:ea typeface="Times New Roman" panose="02020603050405020304" pitchFamily="18" charset="0"/>
              </a:rPr>
              <a:t>воспитание</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интереса</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объектам</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русской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традиционной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культуры;</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осознанное отношения к эстетической и нравственной ценности русской природы;</a:t>
            </a:r>
            <a:endParaRPr lang="ru-RU" sz="1200" dirty="0">
              <a:latin typeface="Times New Roman" panose="02020603050405020304" pitchFamily="18" charset="0"/>
              <a:ea typeface="Times New Roman" panose="02020603050405020304" pitchFamily="18" charset="0"/>
            </a:endParaRPr>
          </a:p>
          <a:p>
            <a:pPr marR="889635" algn="just">
              <a:spcBef>
                <a:spcPts val="0"/>
              </a:spcBef>
              <a:buSzPts val="1200"/>
              <a:buFont typeface="Arial" panose="020B0604020202020204" pitchFamily="34" charset="0"/>
              <a:buChar char="•"/>
              <a:tabLst>
                <a:tab pos="589280" algn="l"/>
              </a:tabLst>
            </a:pPr>
            <a:r>
              <a:rPr lang="ru-RU" sz="1400" dirty="0">
                <a:latin typeface="Times New Roman" panose="02020603050405020304" pitchFamily="18" charset="0"/>
                <a:ea typeface="Times New Roman" panose="02020603050405020304" pitchFamily="18" charset="0"/>
              </a:rPr>
              <a:t>стимулирование</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использования</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атрибутов</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русской</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народной</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культуры</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 самостоятельной деятельности;</a:t>
            </a:r>
            <a:endParaRPr lang="ru-RU" sz="1200" dirty="0">
              <a:latin typeface="Times New Roman" panose="02020603050405020304" pitchFamily="18" charset="0"/>
              <a:ea typeface="Times New Roman" panose="02020603050405020304" pitchFamily="18" charset="0"/>
            </a:endParaRPr>
          </a:p>
          <a:p>
            <a:pPr algn="just">
              <a:spcBef>
                <a:spcPts val="0"/>
              </a:spcBef>
              <a:buSzPts val="1200"/>
              <a:buFont typeface="Arial" panose="020B0604020202020204" pitchFamily="34" charset="0"/>
              <a:buChar char="•"/>
              <a:tabLst>
                <a:tab pos="589280" algn="l"/>
              </a:tabLst>
            </a:pPr>
            <a:r>
              <a:rPr lang="ru-RU" sz="1400" dirty="0">
                <a:latin typeface="Times New Roman" panose="02020603050405020304" pitchFamily="18" charset="0"/>
                <a:ea typeface="Times New Roman" panose="02020603050405020304" pitchFamily="18" charset="0"/>
              </a:rPr>
              <a:t>развитие</a:t>
            </a:r>
            <a:r>
              <a:rPr lang="ru-RU" sz="1400" spc="-7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интереса</a:t>
            </a:r>
            <a:r>
              <a:rPr lang="ru-RU" sz="1400" spc="-6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a:t>
            </a:r>
            <a:r>
              <a:rPr lang="ru-RU" sz="1400" spc="-7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правилам</a:t>
            </a:r>
            <a:r>
              <a:rPr lang="ru-RU" sz="1400" spc="-65" dirty="0">
                <a:latin typeface="Times New Roman" panose="02020603050405020304" pitchFamily="18" charset="0"/>
                <a:ea typeface="Times New Roman" panose="02020603050405020304" pitchFamily="18" charset="0"/>
              </a:rPr>
              <a:t> </a:t>
            </a:r>
            <a:r>
              <a:rPr lang="ru-RU" sz="1400" dirty="0" err="1">
                <a:latin typeface="Times New Roman" panose="02020603050405020304" pitchFamily="18" charset="0"/>
                <a:ea typeface="Times New Roman" panose="02020603050405020304" pitchFamily="18" charset="0"/>
              </a:rPr>
              <a:t>здоровьесберегающего</a:t>
            </a:r>
            <a:r>
              <a:rPr lang="ru-RU" sz="1400" spc="-7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a:t>
            </a:r>
            <a:r>
              <a:rPr lang="ru-RU" sz="1400" spc="-6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безопасного</a:t>
            </a:r>
            <a:r>
              <a:rPr lang="ru-RU" sz="1400" spc="-70" dirty="0">
                <a:latin typeface="Times New Roman" panose="02020603050405020304" pitchFamily="18" charset="0"/>
                <a:ea typeface="Times New Roman" panose="02020603050405020304" pitchFamily="18" charset="0"/>
              </a:rPr>
              <a:t> </a:t>
            </a:r>
            <a:r>
              <a:rPr lang="ru-RU" sz="1400" spc="-10" dirty="0">
                <a:latin typeface="Times New Roman" panose="02020603050405020304" pitchFamily="18" charset="0"/>
                <a:ea typeface="Times New Roman" panose="02020603050405020304" pitchFamily="18" charset="0"/>
              </a:rPr>
              <a:t>поведения;</a:t>
            </a:r>
            <a:endParaRPr lang="ru-RU" sz="1200" dirty="0">
              <a:latin typeface="Times New Roman" panose="02020603050405020304" pitchFamily="18" charset="0"/>
              <a:ea typeface="Times New Roman" panose="02020603050405020304" pitchFamily="18" charset="0"/>
            </a:endParaRPr>
          </a:p>
          <a:p>
            <a:pPr marR="1052830" algn="just">
              <a:lnSpc>
                <a:spcPct val="110000"/>
              </a:lnSpc>
              <a:spcBef>
                <a:spcPts val="0"/>
              </a:spcBef>
              <a:buSzPts val="1200"/>
              <a:buFont typeface="Arial" panose="020B0604020202020204" pitchFamily="34" charset="0"/>
              <a:buChar char="•"/>
              <a:tabLst>
                <a:tab pos="589280" algn="l"/>
              </a:tabLst>
            </a:pPr>
            <a:r>
              <a:rPr lang="ru-RU" sz="1400" dirty="0">
                <a:latin typeface="Times New Roman" panose="02020603050405020304" pitchFamily="18" charset="0"/>
                <a:ea typeface="Times New Roman" panose="02020603050405020304" pitchFamily="18" charset="0"/>
              </a:rPr>
              <a:t>обогащение</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представления</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гигиенических</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процессах</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человека</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через использование игровых, нестандартных ситуаций.</a:t>
            </a:r>
            <a:endParaRPr lang="ru-RU" sz="1200" dirty="0">
              <a:latin typeface="Times New Roman" panose="02020603050405020304" pitchFamily="18" charset="0"/>
              <a:ea typeface="Times New Roman" panose="02020603050405020304" pitchFamily="18" charset="0"/>
            </a:endParaRPr>
          </a:p>
          <a:p>
            <a:pPr algn="just">
              <a:lnSpc>
                <a:spcPct val="110000"/>
              </a:lnSpc>
              <a:spcBef>
                <a:spcPts val="0"/>
              </a:spcBef>
              <a:buSzPts val="1200"/>
              <a:buFont typeface="Arial" panose="020B0604020202020204" pitchFamily="34" charset="0"/>
              <a:buChar char="•"/>
              <a:tabLst>
                <a:tab pos="589280" algn="l"/>
              </a:tabLst>
            </a:pPr>
            <a:r>
              <a:rPr lang="ru-RU" sz="1400" dirty="0">
                <a:latin typeface="Times New Roman" panose="02020603050405020304" pitchFamily="18" charset="0"/>
                <a:ea typeface="Times New Roman" panose="02020603050405020304" pitchFamily="18" charset="0"/>
              </a:rPr>
              <a:t>воспитание</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потребности</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здоровом</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образе</a:t>
            </a:r>
            <a:r>
              <a:rPr lang="ru-RU" sz="1400" spc="-60" dirty="0">
                <a:latin typeface="Times New Roman" panose="02020603050405020304" pitchFamily="18" charset="0"/>
                <a:ea typeface="Times New Roman" panose="02020603050405020304" pitchFamily="18" charset="0"/>
              </a:rPr>
              <a:t> </a:t>
            </a:r>
            <a:r>
              <a:rPr lang="ru-RU" sz="1400" spc="-10" dirty="0">
                <a:latin typeface="Times New Roman" panose="02020603050405020304" pitchFamily="18" charset="0"/>
                <a:ea typeface="Times New Roman" panose="02020603050405020304" pitchFamily="18" charset="0"/>
              </a:rPr>
              <a:t>жизни;</a:t>
            </a:r>
            <a:endParaRPr lang="ru-RU" sz="1200" dirty="0">
              <a:latin typeface="Times New Roman" panose="02020603050405020304" pitchFamily="18" charset="0"/>
              <a:ea typeface="Times New Roman" panose="02020603050405020304" pitchFamily="18" charset="0"/>
            </a:endParaRPr>
          </a:p>
          <a:p>
            <a:pPr algn="just">
              <a:lnSpc>
                <a:spcPct val="110000"/>
              </a:lnSpc>
              <a:spcBef>
                <a:spcPts val="0"/>
              </a:spcBef>
              <a:buSzPts val="1200"/>
              <a:buFont typeface="Arial" panose="020B0604020202020204" pitchFamily="34" charset="0"/>
              <a:buChar char="•"/>
              <a:tabLst>
                <a:tab pos="589280" algn="l"/>
              </a:tabLst>
            </a:pPr>
            <a:r>
              <a:rPr lang="ru-RU" sz="1400" dirty="0">
                <a:latin typeface="Times New Roman" panose="02020603050405020304" pitchFamily="18" charset="0"/>
                <a:ea typeface="Times New Roman" panose="02020603050405020304" pitchFamily="18" charset="0"/>
              </a:rPr>
              <a:t>выявление</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интересов,</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склонностей</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a:t>
            </a:r>
            <a:r>
              <a:rPr lang="ru-RU" sz="1400" spc="-55" dirty="0">
                <a:latin typeface="Times New Roman" panose="02020603050405020304" pitchFamily="18" charset="0"/>
                <a:ea typeface="Times New Roman" panose="02020603050405020304" pitchFamily="18" charset="0"/>
              </a:rPr>
              <a:t> </a:t>
            </a:r>
            <a:r>
              <a:rPr lang="ru-RU" sz="1400" spc="-10" dirty="0">
                <a:latin typeface="Times New Roman" panose="02020603050405020304" pitchFamily="18" charset="0"/>
                <a:ea typeface="Times New Roman" panose="02020603050405020304" pitchFamily="18" charset="0"/>
              </a:rPr>
              <a:t>способностей</a:t>
            </a:r>
            <a:r>
              <a:rPr lang="ru-RU" sz="1400" spc="-10" dirty="0" smtClean="0">
                <a:latin typeface="Times New Roman" panose="02020603050405020304" pitchFamily="18" charset="0"/>
                <a:ea typeface="Times New Roman" panose="02020603050405020304" pitchFamily="18" charset="0"/>
              </a:rPr>
              <a:t>;</a:t>
            </a:r>
            <a:r>
              <a:rPr lang="ru-RU" sz="1400" dirty="0">
                <a:latin typeface="Times New Roman" panose="02020603050405020304" pitchFamily="18" charset="0"/>
                <a:ea typeface="Times New Roman" panose="02020603050405020304" pitchFamily="18" charset="0"/>
              </a:rPr>
              <a:t/>
            </a:r>
            <a:br>
              <a:rPr lang="ru-RU" sz="1400" dirty="0">
                <a:latin typeface="Times New Roman" panose="02020603050405020304" pitchFamily="18" charset="0"/>
                <a:ea typeface="Times New Roman" panose="02020603050405020304" pitchFamily="18" charset="0"/>
              </a:rPr>
            </a:br>
            <a:r>
              <a:rPr lang="ru-RU" sz="1400" dirty="0">
                <a:latin typeface="Times New Roman" panose="02020603050405020304" pitchFamily="18" charset="0"/>
                <a:ea typeface="Times New Roman" panose="02020603050405020304" pitchFamily="18" charset="0"/>
              </a:rPr>
              <a:t>приобщение</a:t>
            </a:r>
            <a:r>
              <a:rPr lang="ru-RU" sz="1400" spc="-5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a:t>
            </a:r>
            <a:r>
              <a:rPr lang="ru-RU" sz="1400" spc="-5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традициям</a:t>
            </a:r>
            <a:r>
              <a:rPr lang="ru-RU" sz="1400" spc="-5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большого</a:t>
            </a:r>
            <a:r>
              <a:rPr lang="ru-RU" sz="1400" spc="-50" dirty="0">
                <a:latin typeface="Times New Roman" panose="02020603050405020304" pitchFamily="18" charset="0"/>
                <a:ea typeface="Times New Roman" panose="02020603050405020304" pitchFamily="18" charset="0"/>
              </a:rPr>
              <a:t> </a:t>
            </a:r>
            <a:r>
              <a:rPr lang="ru-RU" sz="1400" spc="-10" dirty="0">
                <a:latin typeface="Times New Roman" panose="02020603050405020304" pitchFamily="18" charset="0"/>
                <a:ea typeface="Times New Roman" panose="02020603050405020304" pitchFamily="18" charset="0"/>
              </a:rPr>
              <a:t>спорта.</a:t>
            </a:r>
            <a:endParaRPr lang="ru-RU" sz="1200" dirty="0">
              <a:latin typeface="Times New Roman" panose="02020603050405020304" pitchFamily="18" charset="0"/>
              <a:ea typeface="Times New Roman" panose="02020603050405020304" pitchFamily="18" charset="0"/>
            </a:endParaRPr>
          </a:p>
          <a:p>
            <a:pPr>
              <a:buFont typeface="Arial" panose="020B0604020202020204" pitchFamily="34" charset="0"/>
              <a:buChar char="•"/>
            </a:pPr>
            <a:endParaRPr lang="ru-RU" dirty="0"/>
          </a:p>
        </p:txBody>
      </p:sp>
    </p:spTree>
    <p:extLst>
      <p:ext uri="{BB962C8B-B14F-4D97-AF65-F5344CB8AC3E}">
        <p14:creationId xmlns:p14="http://schemas.microsoft.com/office/powerpoint/2010/main" val="1001686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66790" y="240570"/>
            <a:ext cx="8596668" cy="6197300"/>
          </a:xfrm>
        </p:spPr>
        <p:txBody>
          <a:bodyPr>
            <a:normAutofit lnSpcReduction="10000"/>
          </a:bodyPr>
          <a:lstStyle/>
          <a:p>
            <a:pPr marL="500380" indent="-635">
              <a:lnSpc>
                <a:spcPts val="1370"/>
              </a:lnSpc>
              <a:spcBef>
                <a:spcPts val="25"/>
              </a:spcBef>
            </a:pPr>
            <a:r>
              <a:rPr lang="ru-RU" sz="1600" b="1" kern="0" dirty="0">
                <a:latin typeface="Times New Roman" panose="02020603050405020304" pitchFamily="18" charset="0"/>
                <a:ea typeface="Times New Roman" panose="02020603050405020304" pitchFamily="18" charset="0"/>
              </a:rPr>
              <a:t>Возрастные</a:t>
            </a:r>
            <a:r>
              <a:rPr lang="ru-RU" sz="1600" b="1" kern="0" spc="-65" dirty="0">
                <a:latin typeface="Times New Roman" panose="02020603050405020304" pitchFamily="18" charset="0"/>
                <a:ea typeface="Times New Roman" panose="02020603050405020304" pitchFamily="18" charset="0"/>
              </a:rPr>
              <a:t> </a:t>
            </a:r>
            <a:r>
              <a:rPr lang="ru-RU" sz="1600" b="1" kern="0" dirty="0">
                <a:latin typeface="Times New Roman" panose="02020603050405020304" pitchFamily="18" charset="0"/>
                <a:ea typeface="Times New Roman" panose="02020603050405020304" pitchFamily="18" charset="0"/>
              </a:rPr>
              <a:t>и</a:t>
            </a:r>
            <a:r>
              <a:rPr lang="ru-RU" sz="1600" b="1" kern="0" spc="-60" dirty="0">
                <a:latin typeface="Times New Roman" panose="02020603050405020304" pitchFamily="18" charset="0"/>
                <a:ea typeface="Times New Roman" panose="02020603050405020304" pitchFamily="18" charset="0"/>
              </a:rPr>
              <a:t> </a:t>
            </a:r>
            <a:r>
              <a:rPr lang="ru-RU" sz="1600" b="1" kern="0" dirty="0">
                <a:latin typeface="Times New Roman" panose="02020603050405020304" pitchFamily="18" charset="0"/>
                <a:ea typeface="Times New Roman" panose="02020603050405020304" pitchFamily="18" charset="0"/>
              </a:rPr>
              <a:t>индивидуальные</a:t>
            </a:r>
            <a:r>
              <a:rPr lang="ru-RU" sz="1600" b="1" kern="0" spc="-60" dirty="0">
                <a:latin typeface="Times New Roman" panose="02020603050405020304" pitchFamily="18" charset="0"/>
                <a:ea typeface="Times New Roman" panose="02020603050405020304" pitchFamily="18" charset="0"/>
              </a:rPr>
              <a:t> </a:t>
            </a:r>
            <a:r>
              <a:rPr lang="ru-RU" sz="1600" b="1" kern="0" dirty="0">
                <a:latin typeface="Times New Roman" panose="02020603050405020304" pitchFamily="18" charset="0"/>
                <a:ea typeface="Times New Roman" panose="02020603050405020304" pitchFamily="18" charset="0"/>
              </a:rPr>
              <a:t>особенности</a:t>
            </a:r>
            <a:r>
              <a:rPr lang="ru-RU" sz="1600" b="1" kern="0" spc="-60" dirty="0">
                <a:latin typeface="Times New Roman" panose="02020603050405020304" pitchFamily="18" charset="0"/>
                <a:ea typeface="Times New Roman" panose="02020603050405020304" pitchFamily="18" charset="0"/>
              </a:rPr>
              <a:t> </a:t>
            </a:r>
            <a:r>
              <a:rPr lang="ru-RU" sz="1600" b="1" kern="0" dirty="0">
                <a:latin typeface="Times New Roman" panose="02020603050405020304" pitchFamily="18" charset="0"/>
                <a:ea typeface="Times New Roman" panose="02020603050405020304" pitchFamily="18" charset="0"/>
              </a:rPr>
              <a:t>детей</a:t>
            </a:r>
            <a:r>
              <a:rPr lang="ru-RU" sz="1600" b="1" kern="0" spc="-55" dirty="0">
                <a:latin typeface="Times New Roman" panose="02020603050405020304" pitchFamily="18" charset="0"/>
                <a:ea typeface="Times New Roman" panose="02020603050405020304" pitchFamily="18" charset="0"/>
              </a:rPr>
              <a:t> </a:t>
            </a:r>
            <a:r>
              <a:rPr lang="ru-RU" sz="1600" b="1" kern="0" dirty="0">
                <a:latin typeface="Times New Roman" panose="02020603050405020304" pitchFamily="18" charset="0"/>
                <a:ea typeface="Times New Roman" panose="02020603050405020304" pitchFamily="18" charset="0"/>
              </a:rPr>
              <a:t>раннего</a:t>
            </a:r>
            <a:r>
              <a:rPr lang="ru-RU" sz="1600" b="1" kern="0" spc="-60" dirty="0">
                <a:latin typeface="Times New Roman" panose="02020603050405020304" pitchFamily="18" charset="0"/>
                <a:ea typeface="Times New Roman" panose="02020603050405020304" pitchFamily="18" charset="0"/>
              </a:rPr>
              <a:t> </a:t>
            </a:r>
            <a:r>
              <a:rPr lang="ru-RU" sz="1600" b="1" kern="0" dirty="0">
                <a:latin typeface="Times New Roman" panose="02020603050405020304" pitchFamily="18" charset="0"/>
                <a:ea typeface="Times New Roman" panose="02020603050405020304" pitchFamily="18" charset="0"/>
              </a:rPr>
              <a:t>возраста</a:t>
            </a:r>
            <a:r>
              <a:rPr lang="ru-RU" sz="1600" b="1" kern="0" spc="-65" dirty="0">
                <a:latin typeface="Times New Roman" panose="02020603050405020304" pitchFamily="18" charset="0"/>
                <a:ea typeface="Times New Roman" panose="02020603050405020304" pitchFamily="18" charset="0"/>
              </a:rPr>
              <a:t> </a:t>
            </a:r>
            <a:r>
              <a:rPr lang="ru-RU" sz="1600" b="1" kern="0" dirty="0">
                <a:latin typeface="Times New Roman" panose="02020603050405020304" pitchFamily="18" charset="0"/>
                <a:ea typeface="Times New Roman" panose="02020603050405020304" pitchFamily="18" charset="0"/>
              </a:rPr>
              <a:t>(2-3</a:t>
            </a:r>
            <a:r>
              <a:rPr lang="ru-RU" sz="1600" b="1" kern="0" spc="-60" dirty="0">
                <a:latin typeface="Times New Roman" panose="02020603050405020304" pitchFamily="18" charset="0"/>
                <a:ea typeface="Times New Roman" panose="02020603050405020304" pitchFamily="18" charset="0"/>
              </a:rPr>
              <a:t> </a:t>
            </a:r>
            <a:r>
              <a:rPr lang="ru-RU" sz="1600" b="1" kern="0" spc="-20" dirty="0">
                <a:latin typeface="Times New Roman" panose="02020603050405020304" pitchFamily="18" charset="0"/>
                <a:ea typeface="Times New Roman" panose="02020603050405020304" pitchFamily="18" charset="0"/>
              </a:rPr>
              <a:t>лет)</a:t>
            </a:r>
            <a:endParaRPr lang="ru-RU" sz="1600" b="1" kern="0" dirty="0">
              <a:latin typeface="Times New Roman" panose="02020603050405020304" pitchFamily="18" charset="0"/>
              <a:ea typeface="Times New Roman" panose="02020603050405020304" pitchFamily="18" charset="0"/>
            </a:endParaRPr>
          </a:p>
          <a:p>
            <a:pPr marL="423545" algn="just">
              <a:lnSpc>
                <a:spcPts val="1370"/>
              </a:lnSpc>
              <a:spcBef>
                <a:spcPts val="25"/>
              </a:spcBef>
            </a:pPr>
            <a:r>
              <a:rPr lang="ru-RU" sz="1400" b="1" i="1" kern="0" dirty="0">
                <a:latin typeface="Times New Roman" panose="02020603050405020304" pitchFamily="18" charset="0"/>
                <a:ea typeface="Times New Roman" panose="02020603050405020304" pitchFamily="18" charset="0"/>
              </a:rPr>
              <a:t>Возрастные</a:t>
            </a:r>
            <a:r>
              <a:rPr lang="ru-RU" sz="1400" b="1" i="1" kern="0" spc="-65" dirty="0">
                <a:latin typeface="Times New Roman" panose="02020603050405020304" pitchFamily="18" charset="0"/>
                <a:ea typeface="Times New Roman" panose="02020603050405020304" pitchFamily="18" charset="0"/>
              </a:rPr>
              <a:t> </a:t>
            </a:r>
            <a:r>
              <a:rPr lang="ru-RU" sz="1400" b="1" i="1" kern="0" dirty="0">
                <a:latin typeface="Times New Roman" panose="02020603050405020304" pitchFamily="18" charset="0"/>
                <a:ea typeface="Times New Roman" panose="02020603050405020304" pitchFamily="18" charset="0"/>
              </a:rPr>
              <a:t>и</a:t>
            </a:r>
            <a:r>
              <a:rPr lang="ru-RU" sz="1400" b="1" i="1" kern="0" spc="-60" dirty="0">
                <a:latin typeface="Times New Roman" panose="02020603050405020304" pitchFamily="18" charset="0"/>
                <a:ea typeface="Times New Roman" panose="02020603050405020304" pitchFamily="18" charset="0"/>
              </a:rPr>
              <a:t> </a:t>
            </a:r>
            <a:r>
              <a:rPr lang="ru-RU" sz="1400" b="1" i="1" kern="0" dirty="0">
                <a:latin typeface="Times New Roman" panose="02020603050405020304" pitchFamily="18" charset="0"/>
                <a:ea typeface="Times New Roman" panose="02020603050405020304" pitchFamily="18" charset="0"/>
              </a:rPr>
              <a:t>индивидуальные</a:t>
            </a:r>
            <a:r>
              <a:rPr lang="ru-RU" sz="1400" b="1" i="1" kern="0" spc="-60" dirty="0">
                <a:latin typeface="Times New Roman" panose="02020603050405020304" pitchFamily="18" charset="0"/>
                <a:ea typeface="Times New Roman" panose="02020603050405020304" pitchFamily="18" charset="0"/>
              </a:rPr>
              <a:t> </a:t>
            </a:r>
            <a:r>
              <a:rPr lang="ru-RU" sz="1400" b="1" i="1" kern="0" dirty="0">
                <a:latin typeface="Times New Roman" panose="02020603050405020304" pitchFamily="18" charset="0"/>
                <a:ea typeface="Times New Roman" panose="02020603050405020304" pitchFamily="18" charset="0"/>
              </a:rPr>
              <a:t>особенности</a:t>
            </a:r>
            <a:r>
              <a:rPr lang="ru-RU" sz="1400" b="1" i="1" kern="0" spc="-60" dirty="0">
                <a:latin typeface="Times New Roman" panose="02020603050405020304" pitchFamily="18" charset="0"/>
                <a:ea typeface="Times New Roman" panose="02020603050405020304" pitchFamily="18" charset="0"/>
              </a:rPr>
              <a:t> </a:t>
            </a:r>
            <a:r>
              <a:rPr lang="ru-RU" sz="1400" b="1" i="1" kern="0" dirty="0">
                <a:latin typeface="Times New Roman" panose="02020603050405020304" pitchFamily="18" charset="0"/>
                <a:ea typeface="Times New Roman" panose="02020603050405020304" pitchFamily="18" charset="0"/>
              </a:rPr>
              <a:t>детей</a:t>
            </a:r>
            <a:r>
              <a:rPr lang="ru-RU" sz="1400" b="1" i="1" kern="0" spc="-55" dirty="0">
                <a:latin typeface="Times New Roman" panose="02020603050405020304" pitchFamily="18" charset="0"/>
                <a:ea typeface="Times New Roman" panose="02020603050405020304" pitchFamily="18" charset="0"/>
              </a:rPr>
              <a:t> </a:t>
            </a:r>
            <a:r>
              <a:rPr lang="ru-RU" sz="1400" b="1" i="1" kern="0" dirty="0">
                <a:latin typeface="Times New Roman" panose="02020603050405020304" pitchFamily="18" charset="0"/>
                <a:ea typeface="Times New Roman" panose="02020603050405020304" pitchFamily="18" charset="0"/>
              </a:rPr>
              <a:t>раннего</a:t>
            </a:r>
            <a:r>
              <a:rPr lang="ru-RU" sz="1400" b="1" i="1" kern="0" spc="-60" dirty="0">
                <a:latin typeface="Times New Roman" panose="02020603050405020304" pitchFamily="18" charset="0"/>
                <a:ea typeface="Times New Roman" panose="02020603050405020304" pitchFamily="18" charset="0"/>
              </a:rPr>
              <a:t> </a:t>
            </a:r>
            <a:r>
              <a:rPr lang="ru-RU" sz="1400" b="1" i="1" kern="0" dirty="0">
                <a:latin typeface="Times New Roman" panose="02020603050405020304" pitchFamily="18" charset="0"/>
                <a:ea typeface="Times New Roman" panose="02020603050405020304" pitchFamily="18" charset="0"/>
              </a:rPr>
              <a:t>возраста</a:t>
            </a:r>
            <a:r>
              <a:rPr lang="ru-RU" sz="1400" b="1" i="1" kern="0" spc="-65" dirty="0">
                <a:latin typeface="Times New Roman" panose="02020603050405020304" pitchFamily="18" charset="0"/>
                <a:ea typeface="Times New Roman" panose="02020603050405020304" pitchFamily="18" charset="0"/>
              </a:rPr>
              <a:t> </a:t>
            </a:r>
            <a:r>
              <a:rPr lang="ru-RU" sz="1400" b="1" i="1" kern="0" dirty="0">
                <a:latin typeface="Times New Roman" panose="02020603050405020304" pitchFamily="18" charset="0"/>
                <a:ea typeface="Times New Roman" panose="02020603050405020304" pitchFamily="18" charset="0"/>
              </a:rPr>
              <a:t>(3-4</a:t>
            </a:r>
            <a:r>
              <a:rPr lang="ru-RU" sz="1400" b="1" i="1" kern="0" spc="-60" dirty="0">
                <a:latin typeface="Times New Roman" panose="02020603050405020304" pitchFamily="18" charset="0"/>
                <a:ea typeface="Times New Roman" panose="02020603050405020304" pitchFamily="18" charset="0"/>
              </a:rPr>
              <a:t> </a:t>
            </a:r>
            <a:r>
              <a:rPr lang="ru-RU" sz="1400" b="1" i="1" kern="0" spc="-20" dirty="0">
                <a:latin typeface="Times New Roman" panose="02020603050405020304" pitchFamily="18" charset="0"/>
                <a:ea typeface="Times New Roman" panose="02020603050405020304" pitchFamily="18" charset="0"/>
              </a:rPr>
              <a:t>лет)</a:t>
            </a:r>
            <a:endParaRPr lang="ru-RU" sz="1400" b="1" i="1" kern="0" dirty="0">
              <a:latin typeface="Times New Roman" panose="02020603050405020304" pitchFamily="18" charset="0"/>
              <a:ea typeface="Times New Roman" panose="02020603050405020304" pitchFamily="18" charset="0"/>
            </a:endParaRPr>
          </a:p>
          <a:p>
            <a:pPr marL="64135" marR="189865" indent="449580" algn="just">
              <a:tabLst>
                <a:tab pos="3035935" algn="l"/>
              </a:tabLst>
            </a:pPr>
            <a:r>
              <a:rPr lang="ru-RU" sz="1400" dirty="0">
                <a:latin typeface="Times New Roman" panose="02020603050405020304" pitchFamily="18" charset="0"/>
                <a:ea typeface="Times New Roman" panose="02020603050405020304" pitchFamily="18" charset="0"/>
              </a:rPr>
              <a:t>Воспитанники группы проявляют активность и любознательность. Дети в группе общительные, доброжелательные, учатся	договариваться между собой, согласовывать действия</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совместными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усилиями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достигать</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поставленных</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результатов.</a:t>
            </a:r>
            <a:r>
              <a:rPr lang="ru-RU" sz="1400" spc="2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У</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детей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активно формируются культурно-гигиенические навыки.</a:t>
            </a:r>
          </a:p>
          <a:p>
            <a:pPr marL="64135" marR="91440" indent="449580" algn="just"/>
            <a:r>
              <a:rPr lang="ru-RU" sz="1400" dirty="0">
                <a:latin typeface="Times New Roman" panose="02020603050405020304" pitchFamily="18" charset="0"/>
                <a:ea typeface="Times New Roman" panose="02020603050405020304" pitchFamily="18" charset="0"/>
              </a:rPr>
              <a:t>Дети учатся и умеют коллективно, использовать строительные детали с учетом их конструктивных свойств. Мальчики любят конструировать, строить, ремонтировать, играть с машинками и спортивным инвентарём. Девочки любят рисовать, играть с куклами, в настольно-печатные игры, а также в различные сюжетно-ролевые игры</a:t>
            </a:r>
            <a:r>
              <a:rPr lang="ru-RU" sz="1400" spc="4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 помощью педагогов.</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возрасте</a:t>
            </a:r>
            <a:r>
              <a:rPr lang="ru-RU" sz="1400" spc="-6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3-4</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лет</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ребенок</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постепенно</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выходит</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за</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пределы</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семейного</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круга.</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Его общение становится </a:t>
            </a:r>
            <a:r>
              <a:rPr lang="ru-RU" sz="1400" dirty="0" err="1">
                <a:latin typeface="Times New Roman" panose="02020603050405020304" pitchFamily="18" charset="0"/>
                <a:ea typeface="Times New Roman" panose="02020603050405020304" pitchFamily="18" charset="0"/>
              </a:rPr>
              <a:t>внеситуативным</a:t>
            </a:r>
            <a:r>
              <a:rPr lang="ru-RU" sz="1400" dirty="0">
                <a:latin typeface="Times New Roman" panose="02020603050405020304" pitchFamily="18" charset="0"/>
                <a:ea typeface="Times New Roman" panose="02020603050405020304" pitchFamily="18" charset="0"/>
              </a:rPr>
              <a:t>. Взрослый становится для ребенка не только членом семьи, но и носителем определенной общественной функции. Желание ребенка выполнять такую же функцию приводит к противоречию с</a:t>
            </a:r>
            <a:r>
              <a:rPr lang="ru-RU" sz="1400" spc="2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его реальными возможностями. Это противоречие</a:t>
            </a:r>
            <a:r>
              <a:rPr lang="ru-RU" sz="1400" spc="4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разрешается через развитие игры, которая становится ведущим видом деятельности в дошкольном возрасте.</a:t>
            </a:r>
          </a:p>
          <a:p>
            <a:pPr marL="64135" indent="449580" algn="just"/>
            <a:r>
              <a:rPr lang="ru-RU" sz="1400" dirty="0">
                <a:latin typeface="Times New Roman" panose="02020603050405020304" pitchFamily="18" charset="0"/>
                <a:ea typeface="Times New Roman" panose="02020603050405020304" pitchFamily="18" charset="0"/>
              </a:rPr>
              <a:t>Главной</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особенностью</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игры</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является</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ее</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условность:</a:t>
            </a:r>
            <a:r>
              <a:rPr lang="ru-RU" sz="1400" spc="-1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выполнение</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одних</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действий</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 одними предметами предполагает</a:t>
            </a:r>
            <a:r>
              <a:rPr lang="ru-RU" sz="1400" spc="4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их отнесенность к другим действиям с другими предметами. Основным содержанием игры младших дошкольников являются действия с игрушками</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 предметами-заместителями.</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Продолжительность</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игры небольшая.</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Младшие дошкольники ограничиваются игрой с одной-двумя ролями и простыми, неразвернутыми сюжетами. Игры с правилами в этом возрасте только начинают формироваться.</a:t>
            </a:r>
          </a:p>
          <a:p>
            <a:pPr marL="64135" marR="189865" indent="449580" algn="just"/>
            <a:r>
              <a:rPr lang="ru-RU" sz="1400" dirty="0">
                <a:latin typeface="Times New Roman" panose="02020603050405020304" pitchFamily="18" charset="0"/>
                <a:ea typeface="Times New Roman" panose="02020603050405020304" pitchFamily="18" charset="0"/>
              </a:rPr>
              <a:t>Изобразительная</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деятельность</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ребенка</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зависит</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от</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его представлений</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предмете.</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 этом возрасте они только начинают формироваться. Графические образы бедны. У </a:t>
            </a:r>
            <a:r>
              <a:rPr lang="ru-RU" sz="1400" dirty="0" smtClean="0">
                <a:latin typeface="Times New Roman" panose="02020603050405020304" pitchFamily="18" charset="0"/>
                <a:ea typeface="Times New Roman" panose="02020603050405020304" pitchFamily="18" charset="0"/>
              </a:rPr>
              <a:t>одних</a:t>
            </a:r>
            <a:r>
              <a:rPr lang="ru-RU" sz="1200" dirty="0">
                <a:latin typeface="Times New Roman" panose="02020603050405020304" pitchFamily="18" charset="0"/>
                <a:ea typeface="Times New Roman" panose="02020603050405020304" pitchFamily="18" charset="0"/>
              </a:rPr>
              <a:t/>
            </a:r>
            <a:br>
              <a:rPr lang="ru-RU" sz="1200" dirty="0">
                <a:latin typeface="Times New Roman" panose="02020603050405020304" pitchFamily="18" charset="0"/>
                <a:ea typeface="Times New Roman" panose="02020603050405020304" pitchFamily="18" charset="0"/>
              </a:rPr>
            </a:br>
            <a:r>
              <a:rPr lang="ru-RU" sz="1400" dirty="0">
                <a:latin typeface="Times New Roman" panose="02020603050405020304" pitchFamily="18" charset="0"/>
                <a:ea typeface="Times New Roman" panose="02020603050405020304" pitchFamily="18" charset="0"/>
              </a:rPr>
              <a:t>детей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изображениях</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отсутствуют</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детали,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у</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других</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рисунки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могут</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быть</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более детализированы. Дети уже могут использовать цвет.</a:t>
            </a:r>
          </a:p>
          <a:p>
            <a:pPr marL="64135" marR="189865" indent="449580" algn="just"/>
            <a:r>
              <a:rPr lang="ru-RU" sz="1400" dirty="0">
                <a:latin typeface="Times New Roman" panose="02020603050405020304" pitchFamily="18" charset="0"/>
                <a:ea typeface="Times New Roman" panose="02020603050405020304" pitchFamily="18" charset="0"/>
              </a:rPr>
              <a:t>Большое значение для развития мелкой моторики имеет лепка. Младшие дошкольники способны под руководством взрослого вылепить простые предметы. Известно,</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что</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аппликация</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оказывает</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положительное</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влияние</a:t>
            </a:r>
            <a:r>
              <a:rPr lang="ru-RU" sz="1400" spc="1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на</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развитие</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восприятия.</a:t>
            </a:r>
            <a:r>
              <a:rPr lang="ru-RU" sz="1400" spc="-2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 этом возрасте детям доступны простейшие виды аппликации. Конструктивная деятельность в младшем дошкольном возрасте ограничена воздействием несложных построек по образцу и по замыслу.</a:t>
            </a:r>
          </a:p>
          <a:p>
            <a:pPr marL="140335" indent="359410" algn="just"/>
            <a:endParaRPr lang="ru-RU"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9131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9650" y="374447"/>
            <a:ext cx="9815248" cy="6236418"/>
          </a:xfrm>
        </p:spPr>
        <p:txBody>
          <a:bodyPr>
            <a:noAutofit/>
          </a:bodyPr>
          <a:lstStyle/>
          <a:p>
            <a:pPr marL="64135" marR="71755" indent="449580" algn="just">
              <a:spcBef>
                <a:spcPts val="5"/>
              </a:spcBef>
              <a:tabLst>
                <a:tab pos="807720" algn="l"/>
              </a:tabLst>
            </a:pPr>
            <a:r>
              <a:rPr lang="ru-RU" sz="1200" dirty="0">
                <a:latin typeface="Times New Roman" panose="02020603050405020304" pitchFamily="18" charset="0"/>
                <a:ea typeface="Times New Roman" panose="02020603050405020304" pitchFamily="18" charset="0"/>
              </a:rPr>
              <a:t>В младшем дошкольном возрасте развивается перцептивная деятельность. Дети от использования</a:t>
            </a:r>
            <a:r>
              <a:rPr lang="ru-RU" sz="1200" spc="-5" dirty="0">
                <a:latin typeface="Times New Roman" panose="02020603050405020304" pitchFamily="18" charset="0"/>
                <a:ea typeface="Times New Roman" panose="02020603050405020304" pitchFamily="18" charset="0"/>
              </a:rPr>
              <a:t> </a:t>
            </a:r>
            <a:r>
              <a:rPr lang="ru-RU" sz="1200" dirty="0" err="1">
                <a:latin typeface="Times New Roman" panose="02020603050405020304" pitchFamily="18" charset="0"/>
                <a:ea typeface="Times New Roman" panose="02020603050405020304" pitchFamily="18" charset="0"/>
              </a:rPr>
              <a:t>предэталонов</a:t>
            </a:r>
            <a:r>
              <a:rPr lang="ru-RU" sz="1200" spc="-7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a:t>
            </a:r>
            <a:r>
              <a:rPr lang="ru-RU" sz="1200" spc="-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индивидуальных</a:t>
            </a:r>
            <a:r>
              <a:rPr lang="ru-RU" sz="1200" spc="-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единиц</a:t>
            </a:r>
            <a:r>
              <a:rPr lang="ru-RU" sz="1200" spc="-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восприятия,</a:t>
            </a:r>
            <a:r>
              <a:rPr lang="ru-RU" sz="1200" spc="-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переходят</a:t>
            </a:r>
            <a:r>
              <a:rPr lang="ru-RU" sz="1200" spc="-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a:t>
            </a:r>
            <a:r>
              <a:rPr lang="ru-RU" sz="1200" spc="-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сенсорным </a:t>
            </a:r>
            <a:r>
              <a:rPr lang="ru-RU" sz="1200" spc="-10" dirty="0">
                <a:latin typeface="Times New Roman" panose="02020603050405020304" pitchFamily="18" charset="0"/>
                <a:ea typeface="Times New Roman" panose="02020603050405020304" pitchFamily="18" charset="0"/>
              </a:rPr>
              <a:t>эталонам</a:t>
            </a:r>
            <a:r>
              <a:rPr lang="ru-RU" sz="1200" dirty="0">
                <a:latin typeface="Times New Roman" panose="02020603050405020304" pitchFamily="18" charset="0"/>
                <a:ea typeface="Times New Roman" panose="02020603050405020304" pitchFamily="18" charset="0"/>
              </a:rPr>
              <a:t>	- культурно-выработанным средствам восприятия. К концу младшего дошкольного</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возраста</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дети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могут</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воспринимать</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до</a:t>
            </a:r>
            <a:r>
              <a:rPr lang="ru-RU" sz="1200" spc="-6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5</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более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форм</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предметов</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до</a:t>
            </a:r>
            <a:r>
              <a:rPr lang="ru-RU" sz="1200" spc="-6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7</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более цветов, способны дифференцировать предметы по величине, ориентироваться в пространстве группы детского сада, а при определенной организации образовательного процесса - и в помещении всего дошкольного учреждения.</a:t>
            </a:r>
          </a:p>
          <a:p>
            <a:pPr marL="64135" indent="449580" algn="just"/>
            <a:r>
              <a:rPr lang="ru-RU" sz="1200" dirty="0">
                <a:latin typeface="Times New Roman" panose="02020603050405020304" pitchFamily="18" charset="0"/>
                <a:ea typeface="Times New Roman" panose="02020603050405020304" pitchFamily="18" charset="0"/>
              </a:rPr>
              <a:t>Развивается память и внимание. По просьбе взрослого</a:t>
            </a:r>
            <a:r>
              <a:rPr lang="ru-RU" sz="1200" spc="2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дети могут запомнить</a:t>
            </a:r>
            <a:r>
              <a:rPr lang="ru-RU" sz="1200" spc="2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3-4 слова</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8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5-6</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названий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предметов.</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концу</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младшего</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дошкольного</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возраста</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они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способны запомнить значительные отрывки из любимых произведений.</a:t>
            </a:r>
          </a:p>
          <a:p>
            <a:pPr marL="64135" marR="131445" indent="449580" algn="just"/>
            <a:r>
              <a:rPr lang="ru-RU" sz="1200" dirty="0">
                <a:latin typeface="Times New Roman" panose="02020603050405020304" pitchFamily="18" charset="0"/>
                <a:ea typeface="Times New Roman" panose="02020603050405020304" pitchFamily="18" charset="0"/>
              </a:rPr>
              <a:t>Продолжает развиваться наглядно-действенное мышление. При этом преобразования</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ситуаций</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ряде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случаев</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осуществляются</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на</a:t>
            </a:r>
            <a:r>
              <a:rPr lang="ru-RU" sz="1200" spc="19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основе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целенаправленных проб с учетом желаемого результата. Дошкольники способны установить некоторые скрытые связи и отношения между предметами.</a:t>
            </a:r>
          </a:p>
          <a:p>
            <a:pPr marL="64135" indent="449580" algn="just"/>
            <a:r>
              <a:rPr lang="ru-RU" sz="1200" dirty="0">
                <a:latin typeface="Times New Roman" panose="02020603050405020304" pitchFamily="18" charset="0"/>
                <a:ea typeface="Times New Roman" panose="02020603050405020304" pitchFamily="18" charset="0"/>
              </a:rPr>
              <a:t>В</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младшем</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дошкольном</a:t>
            </a:r>
            <a:r>
              <a:rPr lang="ru-RU" sz="1200" spc="38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возрасте</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начинает</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развиваться</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воображение,</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которое особенно наглядно проявляется в игре, когда одни объекты выступают в качестве заместителей других.</a:t>
            </a:r>
          </a:p>
          <a:p>
            <a:pPr marL="64135" marR="83820" indent="449580" algn="just"/>
            <a:r>
              <a:rPr lang="ru-RU" sz="1200" dirty="0">
                <a:latin typeface="Times New Roman" panose="02020603050405020304" pitchFamily="18" charset="0"/>
                <a:ea typeface="Times New Roman" panose="02020603050405020304" pitchFamily="18" charset="0"/>
              </a:rPr>
              <a:t>Взаимоотношения детей обусловлены нормами и правилами. В результате целенаправленного воздействия они могут усвоить относительно</a:t>
            </a:r>
            <a:r>
              <a:rPr lang="ru-RU" sz="1200" spc="2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большое количество норм,</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которые</a:t>
            </a:r>
            <a:r>
              <a:rPr lang="ru-RU" sz="1200" spc="-7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выступают</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основанием</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для</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оценки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собственных</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действий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действий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других </a:t>
            </a:r>
            <a:r>
              <a:rPr lang="ru-RU" sz="1200" spc="-10" dirty="0">
                <a:latin typeface="Times New Roman" panose="02020603050405020304" pitchFamily="18" charset="0"/>
                <a:ea typeface="Times New Roman" panose="02020603050405020304" pitchFamily="18" charset="0"/>
              </a:rPr>
              <a:t>детей.</a:t>
            </a:r>
            <a:endParaRPr lang="ru-RU" sz="1200" dirty="0">
              <a:latin typeface="Times New Roman" panose="02020603050405020304" pitchFamily="18" charset="0"/>
              <a:ea typeface="Times New Roman" panose="02020603050405020304" pitchFamily="18" charset="0"/>
            </a:endParaRPr>
          </a:p>
          <a:p>
            <a:pPr marL="64135" marR="71755" indent="448945" algn="just"/>
            <a:r>
              <a:rPr lang="ru-RU" sz="1200" dirty="0">
                <a:latin typeface="Times New Roman" panose="02020603050405020304" pitchFamily="18" charset="0"/>
                <a:ea typeface="Times New Roman" panose="02020603050405020304" pitchFamily="18" charset="0"/>
              </a:rPr>
              <a:t>Взаимоотношения детей ярко проявляются в игровой деятельности. Они скорее играют</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рядом,</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чем</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активно</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вступают</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взаимодействие.</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Однако</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уже</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этом</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возрасте</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могут наблюдаться устойчивые избирательные взаимоотношения. Конфликты между детьми возникают</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преимущественно</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поводу</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игрушек.</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Положение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ребенка</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группе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сверстников во многом определяется мнением воспитателя.</a:t>
            </a:r>
          </a:p>
          <a:p>
            <a:pPr marL="64135" marR="109855" indent="449580" algn="just"/>
            <a:r>
              <a:rPr lang="ru-RU" sz="1200" dirty="0">
                <a:latin typeface="Times New Roman" panose="02020603050405020304" pitchFamily="18" charset="0"/>
                <a:ea typeface="Times New Roman" panose="02020603050405020304" pitchFamily="18" charset="0"/>
              </a:rPr>
              <a:t>В младшем дошкольном возрасте можно наблюдать соподчинение</a:t>
            </a:r>
            <a:r>
              <a:rPr lang="ru-RU" sz="1200" spc="4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мотивов поведения в относительно простых ситуациях. Сознательное управление поведением только</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начинает</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складываться;</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многом</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поведение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ребенка</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еще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ситуативно.</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Вместе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тем можно наблюдать и случаи ограничения собственных побуждений самим ребенком, сопровождаемые словесными указаниями. Начинает развиваться самооценка, при этом дети в значительной мере ориентируются на оценку воспитателя. Продолжает развиваться также половая идентификация, что проявляется в характере выбираемых игрушек и </a:t>
            </a:r>
            <a:r>
              <a:rPr lang="ru-RU" sz="1200" spc="-10" dirty="0">
                <a:latin typeface="Times New Roman" panose="02020603050405020304" pitchFamily="18" charset="0"/>
                <a:ea typeface="Times New Roman" panose="02020603050405020304" pitchFamily="18" charset="0"/>
              </a:rPr>
              <a:t>сюжетов.</a:t>
            </a:r>
            <a:endParaRPr lang="ru-RU" sz="1200" dirty="0">
              <a:latin typeface="Times New Roman" panose="02020603050405020304" pitchFamily="18" charset="0"/>
              <a:ea typeface="Times New Roman" panose="02020603050405020304" pitchFamily="18" charset="0"/>
            </a:endParaRPr>
          </a:p>
          <a:p>
            <a:pPr marL="140335" marR="146685" indent="435610" algn="just"/>
            <a:endParaRPr lang="ru-R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66636551"/>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429</TotalTime>
  <Words>2129</Words>
  <Application>Microsoft Office PowerPoint</Application>
  <PresentationFormat>Широкоэкранный</PresentationFormat>
  <Paragraphs>182</Paragraphs>
  <Slides>18</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18</vt:i4>
      </vt:variant>
    </vt:vector>
  </HeadingPairs>
  <TitlesOfParts>
    <vt:vector size="25" baseType="lpstr">
      <vt:lpstr>Arial</vt:lpstr>
      <vt:lpstr>Calibri</vt:lpstr>
      <vt:lpstr>Times New Roman</vt:lpstr>
      <vt:lpstr>Times New Roman CYR</vt:lpstr>
      <vt:lpstr>Trebuchet MS</vt:lpstr>
      <vt:lpstr>Wingdings 3</vt:lpstr>
      <vt:lpstr>Аспект</vt:lpstr>
      <vt:lpstr>Краткая презентация к рабочей программе 2 младшей группы 2022-2023                              Воспитатели:                                                      Ситникова Н.А                                                         Петерсон С.М.                                                       </vt:lpstr>
      <vt:lpstr>Презентация PowerPoint</vt:lpstr>
      <vt:lpstr>Основой разработки ООП ДО являются следующие нормативные правовые документы: Приказ Министерства образования и науки Российской Федерации (Минобрнауки России) от 30 августа 2013 г. N 1014 г. "Об 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Федеральный закон от 29 декабря2012 г. N 273-ФЗ "Об образовании в Российской Федерации"; Постановление Главного государственного санитарного врача РФ от 28.01.2020г. №28 "Об утверждении СанПиН 2.4.3648-20 «Санитарно-эпидемиологические требования к устройству, содержанию и организации режима работы дошкольных образовательных организаций»;    </vt:lpstr>
      <vt:lpstr>Презентация PowerPoint</vt:lpstr>
      <vt:lpstr> Цель обязательной части:  создание благоприятных условий для полноценного проживания ребенком дошкольного детства, формирование основ базовой культуры личности, всестороннее развитие психических и физических качеств в соответствии с возрастными и индивидуальными особенностями, подготовка к жизни в современном обществе, к обучению в школе, обеспечение безопасности  жизнедеятельности дошкольника.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Краткая презентация к рабочей программе</dc:title>
  <dc:creator>User</dc:creator>
  <cp:lastModifiedBy>Пользователь Windows</cp:lastModifiedBy>
  <cp:revision>99</cp:revision>
  <dcterms:created xsi:type="dcterms:W3CDTF">2021-05-23T10:30:15Z</dcterms:created>
  <dcterms:modified xsi:type="dcterms:W3CDTF">2022-10-24T09:07:01Z</dcterms:modified>
</cp:coreProperties>
</file>