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6" r:id="rId3"/>
    <p:sldId id="257" r:id="rId4"/>
    <p:sldId id="258" r:id="rId5"/>
    <p:sldId id="285" r:id="rId6"/>
    <p:sldId id="259" r:id="rId7"/>
    <p:sldId id="260" r:id="rId8"/>
    <p:sldId id="261" r:id="rId9"/>
    <p:sldId id="264" r:id="rId10"/>
    <p:sldId id="265" r:id="rId11"/>
    <p:sldId id="267" r:id="rId12"/>
    <p:sldId id="268" r:id="rId13"/>
    <p:sldId id="284"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10/23/2022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10/23/2022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10/23/2022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10/23/2022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10/23/2022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pPr/>
              <a:t>10/23/2022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pPr/>
              <a:t>10/23/2022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10/23/2022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pPr/>
              <a:t>10/23/2022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10/23/2022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10/23/2022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10/23/2022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42A54C80-263E-416B-A8E0-580EDEADCBDC}" type="datetimeFigureOut">
              <a:rPr lang="en-US" dirty="0"/>
              <a:pPr/>
              <a:t>10/23/2022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10/23/2022</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10/23/2022</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820575" y="4755848"/>
            <a:ext cx="7766936" cy="1646302"/>
          </a:xfrm>
        </p:spPr>
        <p:txBody>
          <a:bodyPr/>
          <a:lstStyle/>
          <a:p>
            <a:pPr algn="ctr"/>
            <a:r>
              <a:rPr lang="ru-RU" sz="3600" dirty="0" smtClean="0"/>
              <a:t>Краткая презентация к рабочей программе средней группы</a:t>
            </a:r>
            <a:br>
              <a:rPr lang="ru-RU" sz="3600" dirty="0" smtClean="0"/>
            </a:br>
            <a:r>
              <a:rPr lang="ru-RU" sz="3600" dirty="0" smtClean="0"/>
              <a:t>2022-2023</a:t>
            </a:r>
            <a:r>
              <a:rPr lang="ru-RU" sz="3600" dirty="0" smtClean="0"/>
              <a:t/>
            </a:r>
            <a:br>
              <a:rPr lang="ru-RU" sz="3600" dirty="0" smtClean="0"/>
            </a:br>
            <a:r>
              <a:rPr lang="ru-RU" sz="3600" dirty="0" smtClean="0"/>
              <a:t/>
            </a:r>
            <a:br>
              <a:rPr lang="ru-RU" sz="3600" dirty="0" smtClean="0"/>
            </a:br>
            <a:r>
              <a:rPr lang="ru-RU" sz="3600" dirty="0" smtClean="0"/>
              <a:t>                                  </a:t>
            </a:r>
            <a:r>
              <a:rPr lang="ru-RU" sz="2400" dirty="0" smtClean="0"/>
              <a:t>Воспитатели:</a:t>
            </a:r>
            <a:br>
              <a:rPr lang="ru-RU" sz="2400" dirty="0" smtClean="0"/>
            </a:br>
            <a:r>
              <a:rPr lang="ru-RU" sz="2400" dirty="0" smtClean="0"/>
              <a:t>                                                       </a:t>
            </a:r>
            <a:r>
              <a:rPr lang="ru-RU" sz="2400" dirty="0" err="1" smtClean="0"/>
              <a:t>Софрыгина</a:t>
            </a:r>
            <a:r>
              <a:rPr lang="ru-RU" sz="2400" dirty="0" smtClean="0"/>
              <a:t> Л.А.</a:t>
            </a:r>
            <a:br>
              <a:rPr lang="ru-RU" sz="2400" dirty="0" smtClean="0"/>
            </a:br>
            <a:r>
              <a:rPr lang="ru-RU" sz="2400" dirty="0" smtClean="0"/>
              <a:t>                                                       </a:t>
            </a:r>
            <a:r>
              <a:rPr lang="ru-RU" sz="2400" dirty="0" err="1" smtClean="0"/>
              <a:t>Бердюгина</a:t>
            </a:r>
            <a:r>
              <a:rPr lang="ru-RU" sz="2400" dirty="0" smtClean="0"/>
              <a:t> О.М</a:t>
            </a:r>
            <a:r>
              <a:rPr lang="ru-RU" sz="2400" dirty="0" smtClean="0"/>
              <a:t>.</a:t>
            </a:r>
            <a:br>
              <a:rPr lang="ru-RU" sz="2400" dirty="0" smtClean="0"/>
            </a:br>
            <a:r>
              <a:rPr lang="ru-RU" sz="2400" dirty="0" smtClean="0"/>
              <a:t>                                                      </a:t>
            </a:r>
            <a:r>
              <a:rPr lang="ru-RU" sz="2400" dirty="0" err="1" smtClean="0"/>
              <a:t>Ситникова</a:t>
            </a:r>
            <a:r>
              <a:rPr lang="ru-RU" sz="2400" dirty="0" smtClean="0"/>
              <a:t> Н.А.</a:t>
            </a:r>
            <a:endParaRPr lang="ru-RU" sz="2400" dirty="0"/>
          </a:p>
        </p:txBody>
      </p:sp>
      <p:sp>
        <p:nvSpPr>
          <p:cNvPr id="3" name="Подзаголовок 2"/>
          <p:cNvSpPr>
            <a:spLocks noGrp="1"/>
          </p:cNvSpPr>
          <p:nvPr>
            <p:ph type="subTitle" idx="1"/>
          </p:nvPr>
        </p:nvSpPr>
        <p:spPr>
          <a:xfrm>
            <a:off x="1938141" y="563050"/>
            <a:ext cx="7766936" cy="1096899"/>
          </a:xfrm>
        </p:spPr>
        <p:txBody>
          <a:bodyPr>
            <a:normAutofit fontScale="85000" lnSpcReduction="20000"/>
          </a:bodyPr>
          <a:lstStyle/>
          <a:p>
            <a:pPr algn="ctr"/>
            <a:r>
              <a:rPr lang="ru-RU" sz="2800" dirty="0" smtClean="0">
                <a:solidFill>
                  <a:srgbClr val="FF0000"/>
                </a:solidFill>
                <a:latin typeface="Times New Roman" panose="02020603050405020304" pitchFamily="18" charset="0"/>
                <a:cs typeface="Times New Roman" panose="02020603050405020304" pitchFamily="18" charset="0"/>
              </a:rPr>
              <a:t>Муниципальное автономное образовательное учреждение </a:t>
            </a:r>
            <a:r>
              <a:rPr lang="ru-RU" sz="2800" dirty="0" err="1" smtClean="0">
                <a:solidFill>
                  <a:srgbClr val="FF0000"/>
                </a:solidFill>
                <a:latin typeface="Times New Roman" panose="02020603050405020304" pitchFamily="18" charset="0"/>
                <a:cs typeface="Times New Roman" panose="02020603050405020304" pitchFamily="18" charset="0"/>
              </a:rPr>
              <a:t>Чернокоровская</a:t>
            </a:r>
            <a:r>
              <a:rPr lang="ru-RU" sz="2800" dirty="0" smtClean="0">
                <a:solidFill>
                  <a:srgbClr val="FF0000"/>
                </a:solidFill>
                <a:latin typeface="Times New Roman" panose="02020603050405020304" pitchFamily="18" charset="0"/>
                <a:cs typeface="Times New Roman" panose="02020603050405020304" pitchFamily="18" charset="0"/>
              </a:rPr>
              <a:t> СОШ</a:t>
            </a:r>
          </a:p>
          <a:p>
            <a:pPr algn="ctr"/>
            <a:r>
              <a:rPr lang="ru-RU" sz="2800" dirty="0" smtClean="0">
                <a:solidFill>
                  <a:srgbClr val="FF0000"/>
                </a:solidFill>
                <a:latin typeface="Times New Roman" panose="02020603050405020304" pitchFamily="18" charset="0"/>
                <a:cs typeface="Times New Roman" panose="02020603050405020304" pitchFamily="18" charset="0"/>
              </a:rPr>
              <a:t>Группа общеразвивающей направленности</a:t>
            </a:r>
            <a:endParaRPr lang="ru-RU" sz="28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970374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86262" y="737288"/>
            <a:ext cx="9537452" cy="5454505"/>
          </a:xfrm>
        </p:spPr>
        <p:txBody>
          <a:bodyPr>
            <a:normAutofit fontScale="85000" lnSpcReduction="20000"/>
          </a:bodyPr>
          <a:lstStyle/>
          <a:p>
            <a:r>
              <a:rPr lang="ru-RU" sz="1900" b="1" dirty="0">
                <a:solidFill>
                  <a:schemeClr val="tx1"/>
                </a:solidFill>
                <a:latin typeface="Times New Roman" panose="02020603050405020304" pitchFamily="18" charset="0"/>
                <a:cs typeface="Times New Roman" panose="02020603050405020304" pitchFamily="18" charset="0"/>
              </a:rPr>
              <a:t>Особенности взаимодействия педагогического коллектива с семьями воспитанников. </a:t>
            </a:r>
            <a:r>
              <a:rPr lang="ru-RU" sz="1900" dirty="0">
                <a:solidFill>
                  <a:schemeClr val="tx1"/>
                </a:solidFill>
                <a:latin typeface="Times New Roman" panose="02020603050405020304" pitchFamily="18" charset="0"/>
                <a:cs typeface="Times New Roman" panose="02020603050405020304" pitchFamily="18" charset="0"/>
              </a:rPr>
              <a:t>Основная цель всех форм и видов взаимодействия ДОУ с семьей - установление доверительных отношений между детьми, родителями и педагогами, объединение их в одну команду, воспитание потребности делиться друг с другом своими проблемами и совместно их решать.</a:t>
            </a:r>
          </a:p>
          <a:p>
            <a:r>
              <a:rPr lang="ru-RU" sz="1900" dirty="0">
                <a:solidFill>
                  <a:schemeClr val="tx1"/>
                </a:solidFill>
                <a:latin typeface="Times New Roman" panose="02020603050405020304" pitchFamily="18" charset="0"/>
                <a:cs typeface="Times New Roman" panose="02020603050405020304" pitchFamily="18" charset="0"/>
              </a:rPr>
              <a:t>Взаимодействие педагогов и родителей детей осуществляется и решается через следующие аспекты:</a:t>
            </a:r>
          </a:p>
          <a:p>
            <a:pPr lvl="0"/>
            <a:r>
              <a:rPr lang="ru-RU" sz="1900" dirty="0">
                <a:solidFill>
                  <a:schemeClr val="tx1"/>
                </a:solidFill>
                <a:latin typeface="Times New Roman" panose="02020603050405020304" pitchFamily="18" charset="0"/>
                <a:cs typeface="Times New Roman" panose="02020603050405020304" pitchFamily="18" charset="0"/>
              </a:rPr>
              <a:t>приобщение родителей к педагогическому процессу;</a:t>
            </a:r>
          </a:p>
          <a:p>
            <a:pPr lvl="0"/>
            <a:r>
              <a:rPr lang="ru-RU" sz="1900" dirty="0">
                <a:solidFill>
                  <a:schemeClr val="tx1"/>
                </a:solidFill>
                <a:latin typeface="Times New Roman" panose="02020603050405020304" pitchFamily="18" charset="0"/>
                <a:cs typeface="Times New Roman" panose="02020603050405020304" pitchFamily="18" charset="0"/>
              </a:rPr>
              <a:t>расширение сферы участия родителей в организации жизни образовательного учреждения;</a:t>
            </a:r>
          </a:p>
          <a:p>
            <a:pPr lvl="0"/>
            <a:r>
              <a:rPr lang="ru-RU" sz="1900" dirty="0">
                <a:solidFill>
                  <a:schemeClr val="tx1"/>
                </a:solidFill>
                <a:latin typeface="Times New Roman" panose="02020603050405020304" pitchFamily="18" charset="0"/>
                <a:cs typeface="Times New Roman" panose="02020603050405020304" pitchFamily="18" charset="0"/>
              </a:rPr>
              <a:t>создание условий для творческой самореализации педагогов, родителей, детей;</a:t>
            </a:r>
          </a:p>
          <a:p>
            <a:pPr lvl="0"/>
            <a:r>
              <a:rPr lang="ru-RU" sz="1900" dirty="0">
                <a:solidFill>
                  <a:schemeClr val="tx1"/>
                </a:solidFill>
                <a:latin typeface="Times New Roman" panose="02020603050405020304" pitchFamily="18" charset="0"/>
                <a:cs typeface="Times New Roman" panose="02020603050405020304" pitchFamily="18" charset="0"/>
              </a:rPr>
              <a:t>информационно-педагогические материалы, выставки детских работ, которые позволяют родителям ближе познакомиться родителям со спецификой учреждения, знакомят его с воспитывающей и развивающей средой;</a:t>
            </a:r>
          </a:p>
          <a:p>
            <a:pPr lvl="0"/>
            <a:r>
              <a:rPr lang="ru-RU" sz="1900" dirty="0">
                <a:solidFill>
                  <a:schemeClr val="tx1"/>
                </a:solidFill>
                <a:latin typeface="Times New Roman" panose="02020603050405020304" pitchFamily="18" charset="0"/>
                <a:cs typeface="Times New Roman" panose="02020603050405020304" pitchFamily="18" charset="0"/>
              </a:rPr>
              <a:t>разнообразные программы совместной деятельности детей и родителей;</a:t>
            </a:r>
          </a:p>
          <a:p>
            <a:pPr lvl="0"/>
            <a:r>
              <a:rPr lang="ru-RU" sz="1900" dirty="0">
                <a:solidFill>
                  <a:schemeClr val="tx1"/>
                </a:solidFill>
                <a:latin typeface="Times New Roman" panose="02020603050405020304" pitchFamily="18" charset="0"/>
                <a:cs typeface="Times New Roman" panose="02020603050405020304" pitchFamily="18" charset="0"/>
              </a:rPr>
              <a:t>объединение усилий педагога и родителя в совместной деятельности по воспитанию и развитию ребенка: эти взаимоотношения следует рассматривать как искусство диалога взрослых с конкретным ребенком на основе знания психических особенностей его возраста, учитывая интересы, способности и предшествующий опыт ребенка;</a:t>
            </a:r>
          </a:p>
          <a:p>
            <a:pPr lvl="0"/>
            <a:r>
              <a:rPr lang="ru-RU" sz="1900" dirty="0">
                <a:solidFill>
                  <a:schemeClr val="tx1"/>
                </a:solidFill>
                <a:latin typeface="Times New Roman" panose="02020603050405020304" pitchFamily="18" charset="0"/>
                <a:cs typeface="Times New Roman" panose="02020603050405020304" pitchFamily="18" charset="0"/>
              </a:rPr>
              <a:t>проявление понимания, терпимости и такта в воспитании и обучении ребенка, стремление учитывать его интересы, не игнорируя чувства и эмоции;</a:t>
            </a:r>
          </a:p>
          <a:p>
            <a:pPr lvl="0"/>
            <a:r>
              <a:rPr lang="ru-RU" sz="1900" dirty="0">
                <a:solidFill>
                  <a:schemeClr val="tx1"/>
                </a:solidFill>
                <a:latin typeface="Times New Roman" panose="02020603050405020304" pitchFamily="18" charset="0"/>
                <a:cs typeface="Times New Roman" panose="02020603050405020304" pitchFamily="18" charset="0"/>
              </a:rPr>
              <a:t/>
            </a:r>
            <a:br>
              <a:rPr lang="ru-RU" sz="1900" dirty="0">
                <a:solidFill>
                  <a:schemeClr val="tx1"/>
                </a:solidFill>
                <a:latin typeface="Times New Roman" panose="02020603050405020304" pitchFamily="18" charset="0"/>
                <a:cs typeface="Times New Roman" panose="02020603050405020304" pitchFamily="18" charset="0"/>
              </a:rPr>
            </a:br>
            <a:r>
              <a:rPr lang="ru-RU" sz="1900" dirty="0">
                <a:solidFill>
                  <a:schemeClr val="tx1"/>
                </a:solidFill>
                <a:latin typeface="Times New Roman" panose="02020603050405020304" pitchFamily="18" charset="0"/>
                <a:cs typeface="Times New Roman" panose="02020603050405020304" pitchFamily="18" charset="0"/>
              </a:rPr>
              <a:t>уважительные взаимоотношения семьи и образовательного учреждения.</a:t>
            </a:r>
          </a:p>
          <a:p>
            <a:endParaRPr lang="ru-RU" sz="1900" dirty="0">
              <a:solidFill>
                <a:schemeClr val="tx1"/>
              </a:solidFill>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42666365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19000" y="777398"/>
            <a:ext cx="9670473" cy="5193248"/>
          </a:xfrm>
        </p:spPr>
        <p:txBody>
          <a:bodyPr>
            <a:normAutofit fontScale="85000" lnSpcReduction="20000"/>
          </a:bodyPr>
          <a:lstStyle/>
          <a:p>
            <a:r>
              <a:rPr lang="ru-RU" sz="1900" b="1" i="1" dirty="0">
                <a:solidFill>
                  <a:schemeClr val="tx1"/>
                </a:solidFill>
                <a:latin typeface="Times New Roman" panose="02020603050405020304" pitchFamily="18" charset="0"/>
                <a:cs typeface="Times New Roman" panose="02020603050405020304" pitchFamily="18" charset="0"/>
              </a:rPr>
              <a:t>Основные формы взаимодействия:</a:t>
            </a:r>
          </a:p>
          <a:p>
            <a:pPr algn="just"/>
            <a:r>
              <a:rPr lang="ru-RU" sz="1900" b="1" dirty="0">
                <a:solidFill>
                  <a:schemeClr val="tx1"/>
                </a:solidFill>
                <a:latin typeface="Times New Roman" panose="02020603050405020304" pitchFamily="18" charset="0"/>
                <a:cs typeface="Times New Roman" panose="02020603050405020304" pitchFamily="18" charset="0"/>
              </a:rPr>
              <a:t>Родительские собрания </a:t>
            </a:r>
            <a:r>
              <a:rPr lang="ru-RU" sz="1900" dirty="0">
                <a:solidFill>
                  <a:schemeClr val="tx1"/>
                </a:solidFill>
                <a:latin typeface="Times New Roman" panose="02020603050405020304" pitchFamily="18" charset="0"/>
                <a:cs typeface="Times New Roman" panose="02020603050405020304" pitchFamily="18" charset="0"/>
              </a:rPr>
              <a:t>проводятся групповые и общие (для родителей всего учреждения). На них обсуждают задачи и актуальные вопросы на новый учебный год, результаты образовательной работы, вопросы физического воспитания и проблемы летнего оздоровительного периода и др.</a:t>
            </a:r>
          </a:p>
          <a:p>
            <a:pPr algn="just"/>
            <a:r>
              <a:rPr lang="ru-RU" sz="1900" dirty="0">
                <a:solidFill>
                  <a:schemeClr val="tx1"/>
                </a:solidFill>
                <a:latin typeface="Times New Roman" panose="02020603050405020304" pitchFamily="18" charset="0"/>
                <a:cs typeface="Times New Roman" panose="02020603050405020304" pitchFamily="18" charset="0"/>
              </a:rPr>
              <a:t>Групповые собрания проводятся раз в квартал и по запросу родителей.</a:t>
            </a:r>
          </a:p>
          <a:p>
            <a:pPr algn="just"/>
            <a:r>
              <a:rPr lang="ru-RU" sz="1900" b="1" dirty="0">
                <a:solidFill>
                  <a:schemeClr val="tx1"/>
                </a:solidFill>
                <a:latin typeface="Times New Roman" panose="02020603050405020304" pitchFamily="18" charset="0"/>
                <a:cs typeface="Times New Roman" panose="02020603050405020304" pitchFamily="18" charset="0"/>
              </a:rPr>
              <a:t>Беседы </a:t>
            </a:r>
            <a:r>
              <a:rPr lang="ru-RU" sz="1900" dirty="0">
                <a:solidFill>
                  <a:schemeClr val="tx1"/>
                </a:solidFill>
                <a:latin typeface="Times New Roman" panose="02020603050405020304" pitchFamily="18" charset="0"/>
                <a:cs typeface="Times New Roman" panose="02020603050405020304" pitchFamily="18" charset="0"/>
              </a:rPr>
              <a:t>проводятся как индивидуальные, так и групповые. Содержание беседы лаконичное, значимое для родителей, преподносится таким образом, чтобы побудить собеседников к высказыванию.</a:t>
            </a:r>
          </a:p>
          <a:p>
            <a:pPr algn="just"/>
            <a:r>
              <a:rPr lang="ru-RU" sz="1900" b="1" dirty="0">
                <a:solidFill>
                  <a:schemeClr val="tx1"/>
                </a:solidFill>
                <a:latin typeface="Times New Roman" panose="02020603050405020304" pitchFamily="18" charset="0"/>
                <a:cs typeface="Times New Roman" panose="02020603050405020304" pitchFamily="18" charset="0"/>
              </a:rPr>
              <a:t>Консультации. </a:t>
            </a:r>
            <a:r>
              <a:rPr lang="ru-RU" sz="1900" dirty="0">
                <a:solidFill>
                  <a:schemeClr val="tx1"/>
                </a:solidFill>
                <a:latin typeface="Times New Roman" panose="02020603050405020304" pitchFamily="18" charset="0"/>
                <a:cs typeface="Times New Roman" panose="02020603050405020304" pitchFamily="18" charset="0"/>
              </a:rPr>
              <a:t>Обычно организуются по запросам родителей. Целями консультации являются усвоение родителями определенных знаний, умений; помощь им в разрешении проблемных вопросов. Формы проведения консультаций различны (квалифицированное сообщение специалиста с последующим обсуждением; обсуждение статьи, заранее прочитанной всеми приглашенными на консультацию; практическое занятие, например, на тему «По дороге домой»).</a:t>
            </a:r>
          </a:p>
          <a:p>
            <a:pPr algn="just"/>
            <a:r>
              <a:rPr lang="ru-RU" sz="1900" dirty="0">
                <a:solidFill>
                  <a:schemeClr val="tx1"/>
                </a:solidFill>
                <a:latin typeface="Times New Roman" panose="02020603050405020304" pitchFamily="18" charset="0"/>
                <a:cs typeface="Times New Roman" panose="02020603050405020304" pitchFamily="18" charset="0"/>
              </a:rPr>
              <a:t>Сегодня особое место в дошкольном образовании занимает проектирование. В современной педагогике метод проекта используется наряду с систематическим предметным обучением как компонент системы продуктивного образования.</a:t>
            </a:r>
          </a:p>
          <a:p>
            <a:pPr algn="just"/>
            <a:r>
              <a:rPr lang="ru-RU" sz="1900" dirty="0">
                <a:solidFill>
                  <a:schemeClr val="tx1"/>
                </a:solidFill>
                <a:latin typeface="Times New Roman" panose="02020603050405020304" pitchFamily="18" charset="0"/>
                <a:cs typeface="Times New Roman" panose="02020603050405020304" pitchFamily="18" charset="0"/>
              </a:rPr>
              <a:t>Метод проектов можно является особым механизмом взаимодействия семьи и ДОУ. Родители являются не только источниками информации, реальной помощи и поддержки ребенку и педагогу в процессе работы над проектом, но так же непосредственными участниками образовательного процесса, обогащают свой педагогический опыт, испытывают чувство сопричастности и удовлетворения от своих успехов и успехов ребенка.</a:t>
            </a:r>
          </a:p>
          <a:p>
            <a:endParaRPr lang="ru-RU" dirty="0"/>
          </a:p>
        </p:txBody>
      </p:sp>
    </p:spTree>
    <p:extLst>
      <p:ext uri="{BB962C8B-B14F-4D97-AF65-F5344CB8AC3E}">
        <p14:creationId xmlns:p14="http://schemas.microsoft.com/office/powerpoint/2010/main" val="2959273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47151" y="562872"/>
            <a:ext cx="8596668" cy="4909913"/>
          </a:xfrm>
        </p:spPr>
        <p:txBody>
          <a:bodyPr>
            <a:normAutofit/>
          </a:bodyPr>
          <a:lstStyle/>
          <a:p>
            <a:pPr algn="just"/>
            <a:r>
              <a:rPr lang="ru-RU" sz="1600" b="1" u="sng" dirty="0">
                <a:latin typeface="Times New Roman" panose="02020603050405020304" pitchFamily="18" charset="0"/>
                <a:cs typeface="Times New Roman" panose="02020603050405020304" pitchFamily="18" charset="0"/>
              </a:rPr>
              <a:t>Организационный раздел содержит </a:t>
            </a:r>
            <a:r>
              <a:rPr lang="ru-RU" sz="1600" dirty="0">
                <a:latin typeface="Times New Roman" panose="02020603050405020304" pitchFamily="18" charset="0"/>
                <a:cs typeface="Times New Roman" panose="02020603050405020304" pitchFamily="18" charset="0"/>
              </a:rPr>
              <a:t>материально-техническое обеспечение, методические материалы и средства обучения и воспитания, распорядок и режим дня детей 5-го года жизни, особенности традиционных событий, праздников, мероприятий; особенности организации развивающей предметно – пространственной среды.</a:t>
            </a:r>
          </a:p>
          <a:p>
            <a:pPr algn="just"/>
            <a:endParaRPr lang="ru-RU" sz="16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881661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Объект 2"/>
          <p:cNvSpPr>
            <a:spLocks noGrp="1"/>
          </p:cNvSpPr>
          <p:nvPr>
            <p:ph idx="1"/>
          </p:nvPr>
        </p:nvSpPr>
        <p:spPr>
          <a:xfrm>
            <a:off x="1538011" y="1336893"/>
            <a:ext cx="8596668" cy="3880773"/>
          </a:xfrm>
          <a:prstGeom prst="rect">
            <a:avLst/>
          </a:prstGeom>
          <a:solidFill>
            <a:srgbClr val="0070C0"/>
          </a:solidFill>
          <a:ln>
            <a:solidFill>
              <a:srgbClr val="0070C0"/>
            </a:solidFill>
          </a:ln>
          <a:scene3d>
            <a:camera prst="perspectiveBelow"/>
            <a:lightRig rig="threePt" dir="t"/>
          </a:scene3d>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ctr">
              <a:buNone/>
            </a:pPr>
            <a:r>
              <a:rPr lang="ru-RU" sz="4800" b="1" dirty="0" smtClean="0">
                <a:ln w="22225">
                  <a:solidFill>
                    <a:srgbClr val="FF0000"/>
                  </a:solidFill>
                  <a:prstDash val="solid"/>
                </a:ln>
                <a:solidFill>
                  <a:schemeClr val="accent2">
                    <a:lumMod val="40000"/>
                    <a:lumOff val="60000"/>
                  </a:schemeClr>
                </a:solidFill>
              </a:rPr>
              <a:t>Спасибо</a:t>
            </a:r>
            <a:r>
              <a:rPr lang="ru-RU" sz="4800" b="1" dirty="0" smtClean="0">
                <a:ln w="22225">
                  <a:solidFill>
                    <a:schemeClr val="accent2"/>
                  </a:solidFill>
                  <a:prstDash val="solid"/>
                </a:ln>
                <a:solidFill>
                  <a:schemeClr val="accent2">
                    <a:lumMod val="40000"/>
                    <a:lumOff val="60000"/>
                  </a:schemeClr>
                </a:solidFill>
              </a:rPr>
              <a:t> </a:t>
            </a:r>
            <a:r>
              <a:rPr lang="ru-RU" sz="4800" b="1" dirty="0" smtClean="0">
                <a:ln w="22225">
                  <a:solidFill>
                    <a:srgbClr val="FF0000"/>
                  </a:solidFill>
                  <a:prstDash val="solid"/>
                </a:ln>
                <a:solidFill>
                  <a:schemeClr val="accent2">
                    <a:lumMod val="40000"/>
                    <a:lumOff val="60000"/>
                  </a:schemeClr>
                </a:solidFill>
              </a:rPr>
              <a:t>за внимание</a:t>
            </a:r>
            <a:endParaRPr lang="ru-RU" sz="4800" b="1" dirty="0">
              <a:ln w="22225">
                <a:solidFill>
                  <a:srgbClr val="FF0000"/>
                </a:solidFill>
                <a:prstDash val="solid"/>
              </a:ln>
              <a:solidFill>
                <a:schemeClr val="accent2">
                  <a:lumMod val="40000"/>
                  <a:lumOff val="60000"/>
                </a:schemeClr>
              </a:solidFill>
            </a:endParaRPr>
          </a:p>
        </p:txBody>
      </p:sp>
    </p:spTree>
    <p:extLst>
      <p:ext uri="{BB962C8B-B14F-4D97-AF65-F5344CB8AC3E}">
        <p14:creationId xmlns:p14="http://schemas.microsoft.com/office/powerpoint/2010/main" val="42205163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64454" y="640882"/>
            <a:ext cx="10007899" cy="5433347"/>
          </a:xfrm>
        </p:spPr>
        <p:txBody>
          <a:bodyPr>
            <a:normAutofit/>
          </a:bodyPr>
          <a:lstStyle/>
          <a:p>
            <a:pPr algn="just"/>
            <a:endParaRPr lang="ru-RU" sz="1900" dirty="0">
              <a:solidFill>
                <a:schemeClr val="tx1"/>
              </a:solidFill>
              <a:latin typeface="Times New Roman" panose="02020603050405020304" pitchFamily="18" charset="0"/>
              <a:cs typeface="Times New Roman" panose="02020603050405020304" pitchFamily="18" charset="0"/>
            </a:endParaRPr>
          </a:p>
          <a:p>
            <a:pPr algn="just"/>
            <a:r>
              <a:rPr lang="ru-RU" dirty="0">
                <a:solidFill>
                  <a:schemeClr val="tx1"/>
                </a:solidFill>
                <a:latin typeface="Times New Roman" panose="02020603050405020304" pitchFamily="18" charset="0"/>
                <a:cs typeface="Times New Roman" panose="02020603050405020304" pitchFamily="18" charset="0"/>
              </a:rPr>
              <a:t>Рабочая программа (далее-Программа) разработана в соответствии с основной образовательной </a:t>
            </a:r>
            <a:r>
              <a:rPr lang="ru-RU" dirty="0" smtClean="0">
                <a:solidFill>
                  <a:schemeClr val="tx1"/>
                </a:solidFill>
                <a:latin typeface="Times New Roman" panose="02020603050405020304" pitchFamily="18" charset="0"/>
                <a:cs typeface="Times New Roman" panose="02020603050405020304" pitchFamily="18" charset="0"/>
              </a:rPr>
              <a:t>программой, школы, ГОН </a:t>
            </a:r>
            <a:r>
              <a:rPr lang="ru-RU" dirty="0">
                <a:solidFill>
                  <a:schemeClr val="tx1"/>
                </a:solidFill>
                <a:latin typeface="Times New Roman" panose="02020603050405020304" pitchFamily="18" charset="0"/>
                <a:cs typeface="Times New Roman" panose="02020603050405020304" pitchFamily="18" charset="0"/>
              </a:rPr>
              <a:t>с учетом психофизических особенностей детей среднего дошкольного возраста, отражает особенности содержания и организации образовательного процесса в группе среднего дошкольного возраста. Программа разработана в соответствии с Федеральным государственным образовательным стандартом (Приказ от 17 октября 2013 года № 1155) и с учётом Примерной основной образовательной программой дошкольного образования, а также Примерной основной образовательной программы дошкольного образования «От рождения до школы» под ред. </a:t>
            </a:r>
            <a:r>
              <a:rPr lang="ru-RU" dirty="0" err="1">
                <a:solidFill>
                  <a:schemeClr val="tx1"/>
                </a:solidFill>
                <a:latin typeface="Times New Roman" panose="02020603050405020304" pitchFamily="18" charset="0"/>
                <a:cs typeface="Times New Roman" panose="02020603050405020304" pitchFamily="18" charset="0"/>
              </a:rPr>
              <a:t>Н.Е.Вераксы</a:t>
            </a:r>
            <a:r>
              <a:rPr lang="ru-RU" dirty="0">
                <a:solidFill>
                  <a:schemeClr val="tx1"/>
                </a:solidFill>
                <a:latin typeface="Times New Roman" panose="02020603050405020304" pitchFamily="18" charset="0"/>
                <a:cs typeface="Times New Roman" panose="02020603050405020304" pitchFamily="18" charset="0"/>
              </a:rPr>
              <a:t>. Программа обеспечивает развитие личности детей среднего возраста с 4 до 5 лет в различных видах детской деятельности, с учётом их возрастных, индивидуальных психологических и физических особенностей в соответствии с пятью образовательными областями: социально-коммуникативное развитие, познавательное развитие, речевое развитие, художественно-эстетическое развитие, физическое развитие.</a:t>
            </a:r>
          </a:p>
          <a:p>
            <a:endParaRPr lang="ru-RU" sz="2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747904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38578" y="896982"/>
            <a:ext cx="9577467" cy="5765442"/>
          </a:xfrm>
        </p:spPr>
        <p:txBody>
          <a:bodyPr>
            <a:normAutofit/>
          </a:bodyPr>
          <a:lstStyle/>
          <a:p>
            <a:r>
              <a:rPr lang="ru-RU" sz="2000" dirty="0">
                <a:solidFill>
                  <a:schemeClr val="tx1"/>
                </a:solidFill>
                <a:latin typeface="Times New Roman" panose="02020603050405020304" pitchFamily="18" charset="0"/>
                <a:cs typeface="Times New Roman" panose="02020603050405020304" pitchFamily="18" charset="0"/>
              </a:rPr>
              <a:t>Основой разработки </a:t>
            </a:r>
            <a:r>
              <a:rPr lang="ru-RU" sz="2000" dirty="0" smtClean="0">
                <a:solidFill>
                  <a:schemeClr val="tx1"/>
                </a:solidFill>
                <a:latin typeface="Times New Roman" panose="02020603050405020304" pitchFamily="18" charset="0"/>
                <a:cs typeface="Times New Roman" panose="02020603050405020304" pitchFamily="18" charset="0"/>
              </a:rPr>
              <a:t>программы </a:t>
            </a:r>
            <a:r>
              <a:rPr lang="ru-RU" sz="2000" dirty="0">
                <a:solidFill>
                  <a:schemeClr val="tx1"/>
                </a:solidFill>
                <a:latin typeface="Times New Roman" panose="02020603050405020304" pitchFamily="18" charset="0"/>
                <a:cs typeface="Times New Roman" panose="02020603050405020304" pitchFamily="18" charset="0"/>
              </a:rPr>
              <a:t>ДО являются следующие </a:t>
            </a:r>
            <a:r>
              <a:rPr lang="ru-RU" sz="2000" b="1" dirty="0">
                <a:solidFill>
                  <a:schemeClr val="tx1"/>
                </a:solidFill>
                <a:latin typeface="Times New Roman" panose="02020603050405020304" pitchFamily="18" charset="0"/>
                <a:cs typeface="Times New Roman" panose="02020603050405020304" pitchFamily="18" charset="0"/>
              </a:rPr>
              <a:t>нормативные правовые документы:</a:t>
            </a:r>
            <a:r>
              <a:rPr lang="ru-RU" sz="2000" dirty="0">
                <a:solidFill>
                  <a:schemeClr val="tx1"/>
                </a:solidFill>
                <a:latin typeface="Times New Roman" panose="02020603050405020304" pitchFamily="18" charset="0"/>
                <a:cs typeface="Times New Roman" panose="02020603050405020304" pitchFamily="18" charset="0"/>
              </a:rPr>
              <a:t/>
            </a:r>
            <a:br>
              <a:rPr lang="ru-RU" sz="2000" dirty="0">
                <a:solidFill>
                  <a:schemeClr val="tx1"/>
                </a:solidFill>
                <a:latin typeface="Times New Roman" panose="02020603050405020304" pitchFamily="18" charset="0"/>
                <a:cs typeface="Times New Roman" panose="02020603050405020304" pitchFamily="18" charset="0"/>
              </a:rPr>
            </a:br>
            <a:r>
              <a:rPr lang="ru-RU" sz="2000" dirty="0">
                <a:solidFill>
                  <a:schemeClr val="tx1"/>
                </a:solidFill>
                <a:latin typeface="Times New Roman" panose="02020603050405020304" pitchFamily="18" charset="0"/>
                <a:cs typeface="Times New Roman" panose="02020603050405020304" pitchFamily="18" charset="0"/>
              </a:rPr>
              <a:t>Приказ Министерства образования и науки Российской Федерации (</a:t>
            </a:r>
            <a:r>
              <a:rPr lang="ru-RU" sz="2000" dirty="0" err="1">
                <a:solidFill>
                  <a:schemeClr val="tx1"/>
                </a:solidFill>
                <a:latin typeface="Times New Roman" panose="02020603050405020304" pitchFamily="18" charset="0"/>
                <a:cs typeface="Times New Roman" panose="02020603050405020304" pitchFamily="18" charset="0"/>
              </a:rPr>
              <a:t>Минобрнауки</a:t>
            </a:r>
            <a:r>
              <a:rPr lang="ru-RU" sz="2000" dirty="0">
                <a:solidFill>
                  <a:schemeClr val="tx1"/>
                </a:solidFill>
                <a:latin typeface="Times New Roman" panose="02020603050405020304" pitchFamily="18" charset="0"/>
                <a:cs typeface="Times New Roman" panose="02020603050405020304" pitchFamily="18" charset="0"/>
              </a:rPr>
              <a:t> России) от 30 августа 2013 г. N 1014 г. "Об утверждении Порядка организации и осуществления образовательной деятельности по основным общеобразовательным программам - образовательным программам дошкольного образования";</a:t>
            </a:r>
            <a:br>
              <a:rPr lang="ru-RU" sz="2000" dirty="0">
                <a:solidFill>
                  <a:schemeClr val="tx1"/>
                </a:solidFill>
                <a:latin typeface="Times New Roman" panose="02020603050405020304" pitchFamily="18" charset="0"/>
                <a:cs typeface="Times New Roman" panose="02020603050405020304" pitchFamily="18" charset="0"/>
              </a:rPr>
            </a:br>
            <a:r>
              <a:rPr lang="ru-RU" sz="2000" dirty="0">
                <a:solidFill>
                  <a:schemeClr val="tx1"/>
                </a:solidFill>
                <a:latin typeface="Times New Roman" panose="02020603050405020304" pitchFamily="18" charset="0"/>
                <a:cs typeface="Times New Roman" panose="02020603050405020304" pitchFamily="18" charset="0"/>
              </a:rPr>
              <a:t>Федеральный закон от 29 декабря 2012 г. N 273-ФЗ "Об образовании в Российской Федерации";</a:t>
            </a:r>
            <a:br>
              <a:rPr lang="ru-RU" sz="2000" dirty="0">
                <a:solidFill>
                  <a:schemeClr val="tx1"/>
                </a:solidFill>
                <a:latin typeface="Times New Roman" panose="02020603050405020304" pitchFamily="18" charset="0"/>
                <a:cs typeface="Times New Roman" panose="02020603050405020304" pitchFamily="18" charset="0"/>
              </a:rPr>
            </a:br>
            <a:r>
              <a:rPr lang="ru-RU" sz="1800" dirty="0" smtClean="0">
                <a:solidFill>
                  <a:schemeClr val="tx1"/>
                </a:solidFill>
                <a:latin typeface="Times New Roman" panose="02020603050405020304" pitchFamily="18" charset="0"/>
                <a:cs typeface="Times New Roman" panose="02020603050405020304" pitchFamily="18" charset="0"/>
              </a:rPr>
              <a:t>Постановление </a:t>
            </a:r>
            <a:r>
              <a:rPr lang="ru-RU" sz="1800" dirty="0">
                <a:solidFill>
                  <a:schemeClr val="tx1"/>
                </a:solidFill>
                <a:latin typeface="Times New Roman" panose="02020603050405020304" pitchFamily="18" charset="0"/>
                <a:cs typeface="Times New Roman" panose="02020603050405020304" pitchFamily="18" charset="0"/>
              </a:rPr>
              <a:t>Главного государственного санитарного врача РФ от 28.0.2020г. №28 "Об утверждении СанПиН 2.4.3648-20 «Санитарно-эпидемиологические требования к устройству, содержанию и организации режима работы дошкольных образовательных организаций»;</a:t>
            </a:r>
            <a:br>
              <a:rPr lang="ru-RU" sz="1800" dirty="0">
                <a:solidFill>
                  <a:schemeClr val="tx1"/>
                </a:solidFill>
                <a:latin typeface="Times New Roman" panose="02020603050405020304" pitchFamily="18" charset="0"/>
                <a:cs typeface="Times New Roman" panose="02020603050405020304" pitchFamily="18" charset="0"/>
              </a:rPr>
            </a:br>
            <a:r>
              <a:rPr lang="ru-RU" sz="1800" dirty="0" smtClean="0">
                <a:solidFill>
                  <a:schemeClr val="tx1"/>
                </a:solidFill>
                <a:latin typeface="Times New Roman" panose="02020603050405020304" pitchFamily="18" charset="0"/>
                <a:cs typeface="Times New Roman" panose="02020603050405020304" pitchFamily="18" charset="0"/>
              </a:rPr>
              <a:t/>
            </a:r>
            <a:br>
              <a:rPr lang="ru-RU" sz="1800" dirty="0" smtClean="0">
                <a:solidFill>
                  <a:schemeClr val="tx1"/>
                </a:solidFill>
                <a:latin typeface="Times New Roman" panose="02020603050405020304" pitchFamily="18" charset="0"/>
                <a:cs typeface="Times New Roman" panose="02020603050405020304" pitchFamily="18" charset="0"/>
              </a:rPr>
            </a:br>
            <a:r>
              <a:rPr lang="ru-RU" sz="1800" dirty="0" smtClean="0">
                <a:solidFill>
                  <a:schemeClr val="tx1"/>
                </a:solidFill>
                <a:latin typeface="Times New Roman" panose="02020603050405020304" pitchFamily="18" charset="0"/>
                <a:cs typeface="Times New Roman" panose="02020603050405020304" pitchFamily="18" charset="0"/>
              </a:rPr>
              <a:t>Рабочая </a:t>
            </a:r>
            <a:r>
              <a:rPr lang="ru-RU" sz="1800" dirty="0">
                <a:solidFill>
                  <a:schemeClr val="tx1"/>
                </a:solidFill>
                <a:latin typeface="Times New Roman" panose="02020603050405020304" pitchFamily="18" charset="0"/>
                <a:cs typeface="Times New Roman" panose="02020603050405020304" pitchFamily="18" charset="0"/>
              </a:rPr>
              <a:t>программа включает три основных раздела: целевой, содержательный и </a:t>
            </a:r>
            <a:r>
              <a:rPr lang="ru-RU" sz="2000" dirty="0">
                <a:solidFill>
                  <a:schemeClr val="tx1"/>
                </a:solidFill>
                <a:latin typeface="Times New Roman" panose="02020603050405020304" pitchFamily="18" charset="0"/>
                <a:cs typeface="Times New Roman" panose="02020603050405020304" pitchFamily="18" charset="0"/>
              </a:rPr>
              <a:t>организационный.</a:t>
            </a:r>
            <a:r>
              <a:rPr lang="ru-RU" dirty="0"/>
              <a:t/>
            </a:r>
            <a:br>
              <a:rPr lang="ru-RU" dirty="0"/>
            </a:br>
            <a:endParaRPr lang="ru-RU" sz="2700" dirty="0"/>
          </a:p>
        </p:txBody>
      </p:sp>
    </p:spTree>
    <p:extLst>
      <p:ext uri="{BB962C8B-B14F-4D97-AF65-F5344CB8AC3E}">
        <p14:creationId xmlns:p14="http://schemas.microsoft.com/office/powerpoint/2010/main" val="31792086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72356" y="890851"/>
            <a:ext cx="9655386" cy="5705892"/>
          </a:xfrm>
        </p:spPr>
        <p:txBody>
          <a:bodyPr>
            <a:normAutofit fontScale="90000"/>
          </a:bodyPr>
          <a:lstStyle/>
          <a:p>
            <a:pPr>
              <a:lnSpc>
                <a:spcPct val="150000"/>
              </a:lnSpc>
            </a:pPr>
            <a:r>
              <a:rPr lang="ru-RU" sz="2000" b="1" u="sng" dirty="0">
                <a:solidFill>
                  <a:schemeClr val="tx1"/>
                </a:solidFill>
                <a:latin typeface="Times New Roman" panose="02020603050405020304" pitchFamily="18" charset="0"/>
                <a:cs typeface="Times New Roman" panose="02020603050405020304" pitchFamily="18" charset="0"/>
              </a:rPr>
              <a:t>Целевой раздел </a:t>
            </a:r>
            <a:r>
              <a:rPr lang="ru-RU" sz="2000" dirty="0">
                <a:solidFill>
                  <a:schemeClr val="tx1"/>
                </a:solidFill>
                <a:latin typeface="Times New Roman" panose="02020603050405020304" pitchFamily="18" charset="0"/>
                <a:cs typeface="Times New Roman" panose="02020603050405020304" pitchFamily="18" charset="0"/>
              </a:rPr>
              <a:t>включает в себя подразделы: пояснительная записка: цели и задачи реализации программы, принципы и подходы к формированию программы, значимые для разработки и реализации программы характеристики; планируемые результаты освоения программы.</a:t>
            </a:r>
            <a:br>
              <a:rPr lang="ru-RU" sz="2000" dirty="0">
                <a:solidFill>
                  <a:schemeClr val="tx1"/>
                </a:solidFill>
                <a:latin typeface="Times New Roman" panose="02020603050405020304" pitchFamily="18" charset="0"/>
                <a:cs typeface="Times New Roman" panose="02020603050405020304" pitchFamily="18" charset="0"/>
              </a:rPr>
            </a:br>
            <a:r>
              <a:rPr lang="ru-RU" sz="2000" dirty="0">
                <a:solidFill>
                  <a:schemeClr val="tx1"/>
                </a:solidFill>
                <a:latin typeface="Times New Roman" panose="02020603050405020304" pitchFamily="18" charset="0"/>
                <a:cs typeface="Times New Roman" panose="02020603050405020304" pitchFamily="18" charset="0"/>
              </a:rPr>
              <a:t>Обязательный раздел Программы разработана с учётом Примерной основной образовательной программой дошкольного образования, а также Примерной основной образовательной программы дошкольного образования «От рождения до школы» под ред. </a:t>
            </a:r>
            <a:r>
              <a:rPr lang="ru-RU" sz="2000" dirty="0" err="1">
                <a:solidFill>
                  <a:schemeClr val="tx1"/>
                </a:solidFill>
                <a:latin typeface="Times New Roman" panose="02020603050405020304" pitchFamily="18" charset="0"/>
                <a:cs typeface="Times New Roman" panose="02020603050405020304" pitchFamily="18" charset="0"/>
              </a:rPr>
              <a:t>Н.Е.Вераксы</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smtClean="0">
                <a:solidFill>
                  <a:schemeClr val="tx1"/>
                </a:solidFill>
                <a:latin typeface="Times New Roman" panose="02020603050405020304" pitchFamily="18" charset="0"/>
                <a:cs typeface="Times New Roman" panose="02020603050405020304" pitchFamily="18" charset="0"/>
              </a:rPr>
              <a:t/>
            </a:r>
            <a:br>
              <a:rPr lang="ru-RU" sz="2000" dirty="0" smtClean="0">
                <a:solidFill>
                  <a:schemeClr val="tx1"/>
                </a:solidFill>
                <a:latin typeface="Times New Roman" panose="02020603050405020304" pitchFamily="18" charset="0"/>
                <a:cs typeface="Times New Roman" panose="02020603050405020304" pitchFamily="18" charset="0"/>
              </a:rPr>
            </a:br>
            <a:r>
              <a:rPr lang="ru-RU" sz="2000" dirty="0" smtClean="0">
                <a:solidFill>
                  <a:schemeClr val="tx1"/>
                </a:solidFill>
                <a:latin typeface="Times New Roman" panose="02020603050405020304" pitchFamily="18" charset="0"/>
                <a:cs typeface="Times New Roman" panose="02020603050405020304" pitchFamily="18" charset="0"/>
              </a:rPr>
              <a:t>Часть </a:t>
            </a:r>
            <a:r>
              <a:rPr lang="ru-RU" sz="2000" dirty="0">
                <a:solidFill>
                  <a:schemeClr val="tx1"/>
                </a:solidFill>
                <a:latin typeface="Times New Roman" panose="02020603050405020304" pitchFamily="18" charset="0"/>
                <a:cs typeface="Times New Roman" panose="02020603050405020304" pitchFamily="18" charset="0"/>
              </a:rPr>
              <a:t>Программы, формируемая участниками образовательных отношений разработана с учётом парциальных программ и методических пособий:</a:t>
            </a:r>
            <a:br>
              <a:rPr lang="ru-RU" sz="2000" dirty="0">
                <a:solidFill>
                  <a:schemeClr val="tx1"/>
                </a:solidFill>
                <a:latin typeface="Times New Roman" panose="02020603050405020304" pitchFamily="18" charset="0"/>
                <a:cs typeface="Times New Roman" panose="02020603050405020304" pitchFamily="18" charset="0"/>
              </a:rPr>
            </a:br>
            <a:r>
              <a:rPr lang="ru-RU" sz="2000" dirty="0">
                <a:solidFill>
                  <a:schemeClr val="tx1"/>
                </a:solidFill>
                <a:latin typeface="Times New Roman" panose="02020603050405020304" pitchFamily="18" charset="0"/>
                <a:cs typeface="Times New Roman" panose="02020603050405020304" pitchFamily="18" charset="0"/>
              </a:rPr>
              <a:t>«Дорогою добра» Коломийченко Л.В., Чугаева Г.И., Югова Л.И</a:t>
            </a:r>
            <a:r>
              <a:rPr lang="ru-RU" sz="2000" dirty="0" smtClean="0">
                <a:solidFill>
                  <a:schemeClr val="tx1"/>
                </a:solidFill>
                <a:latin typeface="Times New Roman" panose="02020603050405020304" pitchFamily="18" charset="0"/>
                <a:cs typeface="Times New Roman" panose="02020603050405020304" pitchFamily="18" charset="0"/>
              </a:rPr>
              <a:t>.;</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smtClean="0">
                <a:solidFill>
                  <a:schemeClr val="tx1"/>
                </a:solidFill>
                <a:latin typeface="Times New Roman" panose="02020603050405020304" pitchFamily="18" charset="0"/>
                <a:cs typeface="Times New Roman" panose="02020603050405020304" pitchFamily="18" charset="0"/>
              </a:rPr>
              <a:t>«</a:t>
            </a:r>
            <a:r>
              <a:rPr lang="ru-RU" sz="2000" dirty="0">
                <a:solidFill>
                  <a:schemeClr val="tx1"/>
                </a:solidFill>
                <a:latin typeface="Times New Roman" panose="02020603050405020304" pitchFamily="18" charset="0"/>
                <a:cs typeface="Times New Roman" panose="02020603050405020304" pitchFamily="18" charset="0"/>
              </a:rPr>
              <a:t>Юный эколог» Николаева С.Н</a:t>
            </a:r>
            <a:r>
              <a:rPr lang="ru-RU" sz="2000" dirty="0" smtClean="0">
                <a:solidFill>
                  <a:schemeClr val="tx1"/>
                </a:solidFill>
                <a:latin typeface="Times New Roman" panose="02020603050405020304" pitchFamily="18" charset="0"/>
                <a:cs typeface="Times New Roman" panose="02020603050405020304" pitchFamily="18" charset="0"/>
              </a:rPr>
              <a:t>.;</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smtClean="0">
                <a:solidFill>
                  <a:schemeClr val="tx1"/>
                </a:solidFill>
                <a:latin typeface="Times New Roman" panose="02020603050405020304" pitchFamily="18" charset="0"/>
                <a:cs typeface="Times New Roman" panose="02020603050405020304" pitchFamily="18" charset="0"/>
              </a:rPr>
              <a:t>«</a:t>
            </a:r>
            <a:r>
              <a:rPr lang="ru-RU" sz="2000" dirty="0">
                <a:solidFill>
                  <a:schemeClr val="tx1"/>
                </a:solidFill>
                <a:latin typeface="Times New Roman" panose="02020603050405020304" pitchFamily="18" charset="0"/>
                <a:cs typeface="Times New Roman" panose="02020603050405020304" pitchFamily="18" charset="0"/>
              </a:rPr>
              <a:t>Математика в детском саду» Новикова В.П</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a:solidFill>
                  <a:schemeClr val="tx1"/>
                </a:solidFill>
                <a:latin typeface="Times New Roman" panose="02020603050405020304" pitchFamily="18" charset="0"/>
                <a:cs typeface="Times New Roman" panose="02020603050405020304" pitchFamily="18" charset="0"/>
              </a:rPr>
              <a:t>Ознакомление дошкольников с литературой и развитие речи» Ушакова О.С</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a:solidFill>
                  <a:schemeClr val="tx1"/>
                </a:solidFill>
                <a:latin typeface="Times New Roman" panose="02020603050405020304" pitchFamily="18" charset="0"/>
                <a:cs typeface="Times New Roman" panose="02020603050405020304" pitchFamily="18" charset="0"/>
              </a:rPr>
              <a:t>Цветные ладошки» Лыкова И.А</a:t>
            </a:r>
            <a:r>
              <a:rPr lang="ru-RU" sz="2000" dirty="0" smtClean="0">
                <a:solidFill>
                  <a:schemeClr val="tx1"/>
                </a:solidFill>
                <a:latin typeface="Times New Roman" panose="02020603050405020304" pitchFamily="18" charset="0"/>
                <a:cs typeface="Times New Roman" panose="02020603050405020304" pitchFamily="18" charset="0"/>
              </a:rPr>
              <a:t>.</a:t>
            </a:r>
            <a:r>
              <a:rPr lang="ru-RU" dirty="0">
                <a:solidFill>
                  <a:schemeClr val="tx1"/>
                </a:solidFill>
              </a:rPr>
              <a:t/>
            </a:r>
            <a:br>
              <a:rPr lang="ru-RU" dirty="0">
                <a:solidFill>
                  <a:schemeClr val="tx1"/>
                </a:solidFill>
              </a:rPr>
            </a:br>
            <a:endParaRPr lang="ru-RU" sz="2400" dirty="0">
              <a:solidFill>
                <a:schemeClr val="tx1"/>
              </a:solidFill>
            </a:endParaRPr>
          </a:p>
        </p:txBody>
      </p:sp>
    </p:spTree>
    <p:extLst>
      <p:ext uri="{BB962C8B-B14F-4D97-AF65-F5344CB8AC3E}">
        <p14:creationId xmlns:p14="http://schemas.microsoft.com/office/powerpoint/2010/main" val="38984451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44137" y="209006"/>
            <a:ext cx="10515600" cy="6492240"/>
          </a:xfrm>
        </p:spPr>
        <p:txBody>
          <a:bodyPr>
            <a:normAutofit fontScale="62500" lnSpcReduction="20000"/>
          </a:bodyPr>
          <a:lstStyle/>
          <a:p>
            <a:pPr algn="just"/>
            <a:r>
              <a:rPr lang="ru-RU" sz="1900" b="1" dirty="0" smtClean="0">
                <a:solidFill>
                  <a:schemeClr val="tx1"/>
                </a:solidFill>
                <a:latin typeface="Times New Roman" panose="02020603050405020304" pitchFamily="18" charset="0"/>
                <a:cs typeface="Times New Roman" panose="02020603050405020304" pitchFamily="18" charset="0"/>
              </a:rPr>
              <a:t>Цели </a:t>
            </a:r>
            <a:r>
              <a:rPr lang="ru-RU" sz="1900" b="1" dirty="0">
                <a:solidFill>
                  <a:schemeClr val="tx1"/>
                </a:solidFill>
                <a:latin typeface="Times New Roman" panose="02020603050405020304" pitchFamily="18" charset="0"/>
                <a:cs typeface="Times New Roman" panose="02020603050405020304" pitchFamily="18" charset="0"/>
              </a:rPr>
              <a:t>обязательной части: </a:t>
            </a:r>
            <a:r>
              <a:rPr lang="ru-RU" sz="1900" dirty="0">
                <a:solidFill>
                  <a:schemeClr val="tx1"/>
                </a:solidFill>
                <a:latin typeface="Times New Roman" panose="02020603050405020304" pitchFamily="18" charset="0"/>
                <a:cs typeface="Times New Roman" panose="02020603050405020304" pitchFamily="18" charset="0"/>
              </a:rPr>
              <a:t>создание благоприятных условий для полноценного проживания ребенком дошкольного детства, формирование основ базовой культуры личности, всестороннее развитие психических и физических качеств в соответствии с возрастными и индивидуальными особенностями, подготовка к жизни в современном обществе, к обучению в школе, обеспечение безопасности жизнедеятельности дошкольника.</a:t>
            </a:r>
          </a:p>
          <a:p>
            <a:pPr algn="just"/>
            <a:r>
              <a:rPr lang="ru-RU" sz="1900" b="1" dirty="0">
                <a:solidFill>
                  <a:schemeClr val="tx1"/>
                </a:solidFill>
                <a:latin typeface="Times New Roman" panose="02020603050405020304" pitchFamily="18" charset="0"/>
                <a:cs typeface="Times New Roman" panose="02020603050405020304" pitchFamily="18" charset="0"/>
              </a:rPr>
              <a:t>Задачи обязательной части:</a:t>
            </a:r>
          </a:p>
          <a:p>
            <a:pPr algn="just"/>
            <a:r>
              <a:rPr lang="ru-RU" sz="1900" dirty="0">
                <a:solidFill>
                  <a:schemeClr val="tx1"/>
                </a:solidFill>
                <a:latin typeface="Times New Roman" panose="02020603050405020304" pitchFamily="18" charset="0"/>
                <a:cs typeface="Times New Roman" panose="02020603050405020304" pitchFamily="18" charset="0"/>
              </a:rPr>
              <a:t>-охрана и укрепление физического и психического здоровья детей, в том числе их эмоционального благополучия;</a:t>
            </a:r>
          </a:p>
          <a:p>
            <a:pPr algn="just"/>
            <a:r>
              <a:rPr lang="ru-RU" sz="1900" dirty="0">
                <a:solidFill>
                  <a:schemeClr val="tx1"/>
                </a:solidFill>
                <a:latin typeface="Times New Roman" panose="02020603050405020304" pitchFamily="18" charset="0"/>
                <a:cs typeface="Times New Roman" panose="02020603050405020304" pitchFamily="18" charset="0"/>
              </a:rPr>
              <a:t>-обеспечение равных возможностей для полноценного развития каждого ребенка в период дошкольного детства независимо от места жительства, пола, нации, языка, социального статуса, психофизиологических и других особенностей (в том числе ограниченных возможностей здоровья);</a:t>
            </a:r>
          </a:p>
          <a:p>
            <a:pPr algn="just"/>
            <a:r>
              <a:rPr lang="ru-RU" sz="1900" dirty="0">
                <a:solidFill>
                  <a:schemeClr val="tx1"/>
                </a:solidFill>
                <a:latin typeface="Times New Roman" panose="02020603050405020304" pitchFamily="18" charset="0"/>
                <a:cs typeface="Times New Roman" panose="02020603050405020304" pitchFamily="18" charset="0"/>
              </a:rPr>
              <a:t>-обеспечение преемственности целей, задач и содержания образования, реализуемых в рамках образовательных программ различных уровней (далее - преемственность основных образовательных программ дошкольного и начального общего образования);</a:t>
            </a:r>
          </a:p>
          <a:p>
            <a:pPr algn="just"/>
            <a:r>
              <a:rPr lang="ru-RU" sz="1900" dirty="0">
                <a:solidFill>
                  <a:schemeClr val="tx1"/>
                </a:solidFill>
                <a:latin typeface="Times New Roman" panose="02020603050405020304" pitchFamily="18" charset="0"/>
                <a:cs typeface="Times New Roman" panose="02020603050405020304" pitchFamily="18" charset="0"/>
              </a:rPr>
              <a:t>-создание благоприятных условий развития детей в соответствии с их возрастными и индивидуальными особенностями и склонностями, развития способностей и творческого потенциала каждого ребенка как субъекта отношений с самим собой, другими детьми, взрослыми и миром;</a:t>
            </a:r>
          </a:p>
          <a:p>
            <a:pPr algn="just"/>
            <a:r>
              <a:rPr lang="ru-RU" sz="1900" dirty="0">
                <a:solidFill>
                  <a:schemeClr val="tx1"/>
                </a:solidFill>
                <a:latin typeface="Times New Roman" panose="02020603050405020304" pitchFamily="18" charset="0"/>
                <a:cs typeface="Times New Roman" panose="02020603050405020304" pitchFamily="18" charset="0"/>
              </a:rPr>
              <a:t>-объединение обучения и воспитания в целостный образовательный процесс на основе духовно-нравственных и социокультурных ценностей и принятых в обществе правил и норм поведения в интересах человека, семьи, общества;</a:t>
            </a:r>
          </a:p>
          <a:p>
            <a:pPr algn="just"/>
            <a:r>
              <a:rPr lang="ru-RU" sz="1900" dirty="0">
                <a:solidFill>
                  <a:schemeClr val="tx1"/>
                </a:solidFill>
                <a:latin typeface="Times New Roman" panose="02020603050405020304" pitchFamily="18" charset="0"/>
                <a:cs typeface="Times New Roman" panose="02020603050405020304" pitchFamily="18" charset="0"/>
              </a:rPr>
              <a:t>-формирования общей культуры личности детей, в том числе ценностей здорового образа жизни, развития их социальных, нравственных, эстетических, интеллектуальных, физических качеств, инициативности, самостоятельности и ответственности ребенка, формирования предпосылок учебной деятельности;</a:t>
            </a:r>
          </a:p>
          <a:p>
            <a:pPr algn="just"/>
            <a:r>
              <a:rPr lang="ru-RU" sz="1900" dirty="0">
                <a:solidFill>
                  <a:schemeClr val="tx1"/>
                </a:solidFill>
                <a:latin typeface="Times New Roman" panose="02020603050405020304" pitchFamily="18" charset="0"/>
                <a:cs typeface="Times New Roman" panose="02020603050405020304" pitchFamily="18" charset="0"/>
              </a:rPr>
              <a:t>-обеспечение вариативности и разнообразия содержания программ и организационных форм дошкольного образования, возможности формирования программ различной направленности с учетом образовательных потребностей, способностей и состояния здоровья детей;</a:t>
            </a:r>
          </a:p>
          <a:p>
            <a:pPr algn="just"/>
            <a:r>
              <a:rPr lang="ru-RU" sz="1900" dirty="0">
                <a:solidFill>
                  <a:schemeClr val="tx1"/>
                </a:solidFill>
                <a:latin typeface="Times New Roman" panose="02020603050405020304" pitchFamily="18" charset="0"/>
                <a:cs typeface="Times New Roman" panose="02020603050405020304" pitchFamily="18" charset="0"/>
              </a:rPr>
              <a:t>-формирование социокультурной среды, соответствующей возрастным, индивидуальным, психологическим и физиологическим особенностям детей;</a:t>
            </a:r>
          </a:p>
          <a:p>
            <a:pPr algn="just"/>
            <a:r>
              <a:rPr lang="ru-RU" sz="1900" dirty="0">
                <a:solidFill>
                  <a:schemeClr val="tx1"/>
                </a:solidFill>
                <a:latin typeface="Times New Roman" panose="02020603050405020304" pitchFamily="18" charset="0"/>
                <a:cs typeface="Times New Roman" panose="02020603050405020304" pitchFamily="18" charset="0"/>
              </a:rPr>
              <a:t>-обеспечение психолого-педагогической поддержки семьи и повышения компетентности родителей (законных представителей) в вопросах развития и образования, охраны и укрепления здоровья детей.</a:t>
            </a:r>
          </a:p>
          <a:p>
            <a:pPr algn="just"/>
            <a:r>
              <a:rPr lang="ru-RU" sz="1900" dirty="0">
                <a:solidFill>
                  <a:schemeClr val="tx1"/>
                </a:solidFill>
                <a:latin typeface="Times New Roman" panose="02020603050405020304" pitchFamily="18" charset="0"/>
                <a:cs typeface="Times New Roman" panose="02020603050405020304" pitchFamily="18" charset="0"/>
              </a:rPr>
              <a:t>-создание в группах атмосферы гуманного и доброжелательного отношения ко всем воспитанникам, что позволяет растить их общительными, добрыми, любознательными, инициативными, стремящимися к самостоятельности и творчеству;</a:t>
            </a:r>
          </a:p>
          <a:p>
            <a:pPr algn="just"/>
            <a:r>
              <a:rPr lang="ru-RU" sz="1900" dirty="0">
                <a:solidFill>
                  <a:schemeClr val="tx1"/>
                </a:solidFill>
                <a:latin typeface="Times New Roman" panose="02020603050405020304" pitchFamily="18" charset="0"/>
                <a:cs typeface="Times New Roman" panose="02020603050405020304" pitchFamily="18" charset="0"/>
              </a:rPr>
              <a:t>-использование разнообразных видов детской деятельности, их интеграция в целях повышения эффективности </a:t>
            </a:r>
            <a:r>
              <a:rPr lang="ru-RU" sz="1900" dirty="0" err="1">
                <a:solidFill>
                  <a:schemeClr val="tx1"/>
                </a:solidFill>
                <a:latin typeface="Times New Roman" panose="02020603050405020304" pitchFamily="18" charset="0"/>
                <a:cs typeface="Times New Roman" panose="02020603050405020304" pitchFamily="18" charset="0"/>
              </a:rPr>
              <a:t>воспитательно</a:t>
            </a:r>
            <a:r>
              <a:rPr lang="ru-RU" sz="1900" dirty="0">
                <a:solidFill>
                  <a:schemeClr val="tx1"/>
                </a:solidFill>
                <a:latin typeface="Times New Roman" panose="02020603050405020304" pitchFamily="18" charset="0"/>
                <a:cs typeface="Times New Roman" panose="02020603050405020304" pitchFamily="18" charset="0"/>
              </a:rPr>
              <a:t>-образовательного процесса;</a:t>
            </a:r>
          </a:p>
          <a:p>
            <a:pPr algn="just"/>
            <a:r>
              <a:rPr lang="ru-RU" sz="1900" dirty="0">
                <a:solidFill>
                  <a:schemeClr val="tx1"/>
                </a:solidFill>
                <a:latin typeface="Times New Roman" panose="02020603050405020304" pitchFamily="18" charset="0"/>
                <a:cs typeface="Times New Roman" panose="02020603050405020304" pitchFamily="18" charset="0"/>
              </a:rPr>
              <a:t>-творческая организация (креативность) </a:t>
            </a:r>
            <a:r>
              <a:rPr lang="ru-RU" sz="1900" dirty="0" err="1">
                <a:solidFill>
                  <a:schemeClr val="tx1"/>
                </a:solidFill>
                <a:latin typeface="Times New Roman" panose="02020603050405020304" pitchFamily="18" charset="0"/>
                <a:cs typeface="Times New Roman" panose="02020603050405020304" pitchFamily="18" charset="0"/>
              </a:rPr>
              <a:t>воспитательно</a:t>
            </a:r>
            <a:r>
              <a:rPr lang="ru-RU" sz="1900" dirty="0">
                <a:solidFill>
                  <a:schemeClr val="tx1"/>
                </a:solidFill>
                <a:latin typeface="Times New Roman" panose="02020603050405020304" pitchFamily="18" charset="0"/>
                <a:cs typeface="Times New Roman" panose="02020603050405020304" pitchFamily="18" charset="0"/>
              </a:rPr>
              <a:t>-образовательного процесса;</a:t>
            </a:r>
          </a:p>
          <a:p>
            <a:pPr algn="just"/>
            <a:r>
              <a:rPr lang="ru-RU" sz="1900" dirty="0">
                <a:solidFill>
                  <a:schemeClr val="tx1"/>
                </a:solidFill>
                <a:latin typeface="Times New Roman" panose="02020603050405020304" pitchFamily="18" charset="0"/>
                <a:cs typeface="Times New Roman" panose="02020603050405020304" pitchFamily="18" charset="0"/>
              </a:rPr>
              <a:t>-обеспечение вариативности образовательного материала, позволяющее развивать творчество в соответствии с интересами и наклонностями каждого ребенка;</a:t>
            </a:r>
          </a:p>
          <a:p>
            <a:pPr algn="just"/>
            <a:r>
              <a:rPr lang="ru-RU" sz="1900" dirty="0">
                <a:solidFill>
                  <a:schemeClr val="tx1"/>
                </a:solidFill>
                <a:latin typeface="Times New Roman" panose="02020603050405020304" pitchFamily="18" charset="0"/>
                <a:cs typeface="Times New Roman" panose="02020603050405020304" pitchFamily="18" charset="0"/>
              </a:rPr>
              <a:t>-уважительное отношение к результатам детского творчества.</a:t>
            </a:r>
          </a:p>
          <a:p>
            <a:pPr marL="0" indent="0" algn="just">
              <a:buNone/>
            </a:pPr>
            <a:endParaRPr lang="ru-RU" sz="19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934259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22068" y="93094"/>
            <a:ext cx="11704321" cy="6764905"/>
          </a:xfrm>
        </p:spPr>
        <p:txBody>
          <a:bodyPr>
            <a:noAutofit/>
          </a:bodyPr>
          <a:lstStyle/>
          <a:p>
            <a:pPr marL="0" indent="0">
              <a:buNone/>
            </a:pPr>
            <a:r>
              <a:rPr lang="ru-RU" sz="1100" dirty="0">
                <a:solidFill>
                  <a:schemeClr val="tx1"/>
                </a:solidFill>
                <a:latin typeface="Times New Roman" panose="02020603050405020304" pitchFamily="18" charset="0"/>
                <a:cs typeface="Times New Roman" panose="02020603050405020304" pitchFamily="18" charset="0"/>
              </a:rPr>
              <a:t>	</a:t>
            </a:r>
            <a:r>
              <a:rPr lang="ru-RU" sz="1000" b="1" dirty="0" smtClean="0">
                <a:solidFill>
                  <a:schemeClr val="tx1"/>
                </a:solidFill>
                <a:latin typeface="Times New Roman" panose="02020603050405020304" pitchFamily="18" charset="0"/>
                <a:cs typeface="Times New Roman" panose="02020603050405020304" pitchFamily="18" charset="0"/>
              </a:rPr>
              <a:t>Цель </a:t>
            </a:r>
            <a:r>
              <a:rPr lang="ru-RU" sz="1000" b="1" dirty="0">
                <a:solidFill>
                  <a:schemeClr val="tx1"/>
                </a:solidFill>
                <a:latin typeface="Times New Roman" panose="02020603050405020304" pitchFamily="18" charset="0"/>
                <a:cs typeface="Times New Roman" panose="02020603050405020304" pitchFamily="18" charset="0"/>
              </a:rPr>
              <a:t>части программы, формируемой участниками образовательных отношений: </a:t>
            </a:r>
            <a:r>
              <a:rPr lang="ru-RU" sz="1000" dirty="0">
                <a:solidFill>
                  <a:schemeClr val="tx1"/>
                </a:solidFill>
                <a:latin typeface="Times New Roman" panose="02020603050405020304" pitchFamily="18" charset="0"/>
                <a:cs typeface="Times New Roman" panose="02020603050405020304" pitchFamily="18" charset="0"/>
              </a:rPr>
              <a:t>обеспечение вариативности образования, создание благоприятных условий для поддержки детской инициативы, творчества, активности, для участия детей среднего возраста в конкурсах и творческих выставках различного уровня, акциях и праздниках, не входящих в обязательную часть программы</a:t>
            </a:r>
            <a:r>
              <a:rPr lang="ru-RU" sz="1000" dirty="0" smtClean="0">
                <a:solidFill>
                  <a:schemeClr val="tx1"/>
                </a:solidFill>
                <a:latin typeface="Times New Roman" panose="02020603050405020304" pitchFamily="18" charset="0"/>
                <a:cs typeface="Times New Roman" panose="02020603050405020304" pitchFamily="18" charset="0"/>
              </a:rPr>
              <a:t>.</a:t>
            </a:r>
            <a:r>
              <a:rPr lang="ru-RU" sz="1000" dirty="0">
                <a:solidFill>
                  <a:schemeClr val="tx1"/>
                </a:solidFill>
                <a:latin typeface="Times New Roman" panose="02020603050405020304" pitchFamily="18" charset="0"/>
                <a:cs typeface="Times New Roman" panose="02020603050405020304" pitchFamily="18" charset="0"/>
              </a:rPr>
              <a:t/>
            </a:r>
            <a:br>
              <a:rPr lang="ru-RU" sz="1000" dirty="0">
                <a:solidFill>
                  <a:schemeClr val="tx1"/>
                </a:solidFill>
                <a:latin typeface="Times New Roman" panose="02020603050405020304" pitchFamily="18" charset="0"/>
                <a:cs typeface="Times New Roman" panose="02020603050405020304" pitchFamily="18" charset="0"/>
              </a:rPr>
            </a:br>
            <a:r>
              <a:rPr lang="ru-RU" sz="1000" dirty="0" smtClean="0">
                <a:solidFill>
                  <a:schemeClr val="tx1"/>
                </a:solidFill>
                <a:latin typeface="Times New Roman" panose="02020603050405020304" pitchFamily="18" charset="0"/>
                <a:cs typeface="Times New Roman" panose="02020603050405020304" pitchFamily="18" charset="0"/>
              </a:rPr>
              <a:t>	</a:t>
            </a:r>
            <a:r>
              <a:rPr lang="ru-RU" sz="1000" b="1" dirty="0" smtClean="0">
                <a:solidFill>
                  <a:schemeClr val="tx1"/>
                </a:solidFill>
                <a:latin typeface="Times New Roman" panose="02020603050405020304" pitchFamily="18" charset="0"/>
                <a:cs typeface="Times New Roman" panose="02020603050405020304" pitchFamily="18" charset="0"/>
              </a:rPr>
              <a:t>Задачи</a:t>
            </a:r>
            <a:r>
              <a:rPr lang="ru-RU" sz="1000" b="1" dirty="0">
                <a:solidFill>
                  <a:schemeClr val="tx1"/>
                </a:solidFill>
                <a:latin typeface="Times New Roman" panose="02020603050405020304" pitchFamily="18" charset="0"/>
                <a:cs typeface="Times New Roman" panose="02020603050405020304" pitchFamily="18" charset="0"/>
              </a:rPr>
              <a:t>:</a:t>
            </a:r>
          </a:p>
          <a:p>
            <a:pPr lvl="1"/>
            <a:r>
              <a:rPr lang="ru-RU" sz="1000" dirty="0">
                <a:solidFill>
                  <a:schemeClr val="tx1"/>
                </a:solidFill>
                <a:latin typeface="Times New Roman" panose="02020603050405020304" pitchFamily="18" charset="0"/>
                <a:cs typeface="Times New Roman" panose="02020603050405020304" pitchFamily="18" charset="0"/>
              </a:rPr>
              <a:t>формирование у детей чувства любви к своему родному краю, своей малой родине на основе приобщения к родной природе, культуре и традициям;</a:t>
            </a:r>
          </a:p>
          <a:p>
            <a:pPr lvl="1"/>
            <a:r>
              <a:rPr lang="ru-RU" sz="1000" dirty="0">
                <a:solidFill>
                  <a:schemeClr val="tx1"/>
                </a:solidFill>
                <a:latin typeface="Times New Roman" panose="02020603050405020304" pitchFamily="18" charset="0"/>
                <a:cs typeface="Times New Roman" panose="02020603050405020304" pitchFamily="18" charset="0"/>
              </a:rPr>
              <a:t>воспитание патриотизма, уважения к культурному прошлому России;</a:t>
            </a:r>
          </a:p>
          <a:p>
            <a:pPr lvl="1"/>
            <a:r>
              <a:rPr lang="ru-RU" sz="1000" dirty="0">
                <a:solidFill>
                  <a:schemeClr val="tx1"/>
                </a:solidFill>
                <a:latin typeface="Times New Roman" panose="02020603050405020304" pitchFamily="18" charset="0"/>
                <a:cs typeface="Times New Roman" panose="02020603050405020304" pitchFamily="18" charset="0"/>
              </a:rPr>
              <a:t>воспитание интереса к объектам русской традиционной культуры; осознанное отношения к эстетической и нравственной ценности русской природы;</a:t>
            </a:r>
          </a:p>
          <a:p>
            <a:pPr lvl="1"/>
            <a:r>
              <a:rPr lang="ru-RU" sz="1000" dirty="0">
                <a:solidFill>
                  <a:schemeClr val="tx1"/>
                </a:solidFill>
                <a:latin typeface="Times New Roman" panose="02020603050405020304" pitchFamily="18" charset="0"/>
                <a:cs typeface="Times New Roman" panose="02020603050405020304" pitchFamily="18" charset="0"/>
              </a:rPr>
              <a:t>ознакомление детей с разными областями математической действительности;</a:t>
            </a:r>
          </a:p>
          <a:p>
            <a:pPr lvl="1"/>
            <a:r>
              <a:rPr lang="ru-RU" sz="1000" dirty="0">
                <a:solidFill>
                  <a:schemeClr val="tx1"/>
                </a:solidFill>
                <a:latin typeface="Times New Roman" panose="02020603050405020304" pitchFamily="18" charset="0"/>
                <a:cs typeface="Times New Roman" panose="02020603050405020304" pitchFamily="18" charset="0"/>
              </a:rPr>
              <a:t>формирование правильного отношения ребёнка к природе, его окружающей; к себе и людям как к части природы; к вещам и материалам природного происхождения, которыми он пользуется;</a:t>
            </a:r>
          </a:p>
          <a:p>
            <a:pPr lvl="1"/>
            <a:r>
              <a:rPr lang="ru-RU" sz="1000" dirty="0">
                <a:solidFill>
                  <a:schemeClr val="tx1"/>
                </a:solidFill>
                <a:latin typeface="Times New Roman" panose="02020603050405020304" pitchFamily="18" charset="0"/>
                <a:cs typeface="Times New Roman" panose="02020603050405020304" pitchFamily="18" charset="0"/>
              </a:rPr>
              <a:t>развитие предпосылок ценностно-смыслового восприятия и понимания произведений искусства (</a:t>
            </a:r>
            <a:r>
              <a:rPr lang="ru-RU" sz="1000" dirty="0" err="1">
                <a:solidFill>
                  <a:schemeClr val="tx1"/>
                </a:solidFill>
                <a:latin typeface="Times New Roman" panose="02020603050405020304" pitchFamily="18" charset="0"/>
                <a:cs typeface="Times New Roman" panose="02020603050405020304" pitchFamily="18" charset="0"/>
              </a:rPr>
              <a:t>словестного</a:t>
            </a:r>
            <a:r>
              <a:rPr lang="ru-RU" sz="1000" dirty="0">
                <a:solidFill>
                  <a:schemeClr val="tx1"/>
                </a:solidFill>
                <a:latin typeface="Times New Roman" panose="02020603050405020304" pitchFamily="18" charset="0"/>
                <a:cs typeface="Times New Roman" panose="02020603050405020304" pitchFamily="18" charset="0"/>
              </a:rPr>
              <a:t>, изобразительного, музыкального), мира природы, восприятие музыкальных произведений, художественной литературы, фольклора с помощью эмоционально окрашенных, разных по содержанию, произведений музыкальной классики, литературных произведений, не входящих в обязательную часть программы;</a:t>
            </a:r>
          </a:p>
          <a:p>
            <a:pPr lvl="1"/>
            <a:r>
              <a:rPr lang="ru-RU" sz="1000" dirty="0">
                <a:solidFill>
                  <a:schemeClr val="tx1"/>
                </a:solidFill>
                <a:latin typeface="Times New Roman" panose="02020603050405020304" pitchFamily="18" charset="0"/>
                <a:cs typeface="Times New Roman" panose="02020603050405020304" pitchFamily="18" charset="0"/>
              </a:rPr>
              <a:t>развитие речевого творчества, овладение речью как средством общения и культуры;</a:t>
            </a:r>
          </a:p>
          <a:p>
            <a:pPr lvl="1"/>
            <a:r>
              <a:rPr lang="ru-RU" sz="1000" dirty="0">
                <a:solidFill>
                  <a:schemeClr val="tx1"/>
                </a:solidFill>
                <a:latin typeface="Times New Roman" panose="02020603050405020304" pitchFamily="18" charset="0"/>
                <a:cs typeface="Times New Roman" panose="02020603050405020304" pitchFamily="18" charset="0"/>
              </a:rPr>
              <a:t>развитие общения и взаимодействия ребёнка со взрослыми и сверстниками;</a:t>
            </a:r>
          </a:p>
          <a:p>
            <a:pPr lvl="1"/>
            <a:r>
              <a:rPr lang="ru-RU" sz="1000" dirty="0">
                <a:solidFill>
                  <a:schemeClr val="tx1"/>
                </a:solidFill>
                <a:latin typeface="Times New Roman" panose="02020603050405020304" pitchFamily="18" charset="0"/>
                <a:cs typeface="Times New Roman" panose="02020603050405020304" pitchFamily="18" charset="0"/>
              </a:rPr>
              <a:t>становление самостоятельности, целенаправленности и </a:t>
            </a:r>
            <a:r>
              <a:rPr lang="ru-RU" sz="1000" dirty="0" err="1">
                <a:solidFill>
                  <a:schemeClr val="tx1"/>
                </a:solidFill>
                <a:latin typeface="Times New Roman" panose="02020603050405020304" pitchFamily="18" charset="0"/>
                <a:cs typeface="Times New Roman" panose="02020603050405020304" pitchFamily="18" charset="0"/>
              </a:rPr>
              <a:t>саморегуляции</a:t>
            </a:r>
            <a:r>
              <a:rPr lang="ru-RU" sz="1000" dirty="0">
                <a:solidFill>
                  <a:schemeClr val="tx1"/>
                </a:solidFill>
                <a:latin typeface="Times New Roman" panose="02020603050405020304" pitchFamily="18" charset="0"/>
                <a:cs typeface="Times New Roman" panose="02020603050405020304" pitchFamily="18" charset="0"/>
              </a:rPr>
              <a:t> собственных действий;</a:t>
            </a:r>
          </a:p>
          <a:p>
            <a:pPr lvl="1"/>
            <a:r>
              <a:rPr lang="ru-RU" sz="1000" dirty="0">
                <a:solidFill>
                  <a:schemeClr val="tx1"/>
                </a:solidFill>
                <a:latin typeface="Times New Roman" panose="02020603050405020304" pitchFamily="18" charset="0"/>
                <a:cs typeface="Times New Roman" panose="02020603050405020304" pitchFamily="18" charset="0"/>
              </a:rPr>
              <a:t>воспитание эстетических чувств радости от ознакомления с литературным творчеством;</a:t>
            </a:r>
          </a:p>
          <a:p>
            <a:pPr lvl="1"/>
            <a:r>
              <a:rPr lang="ru-RU" sz="1000" dirty="0">
                <a:solidFill>
                  <a:schemeClr val="tx1"/>
                </a:solidFill>
                <a:latin typeface="Times New Roman" panose="02020603050405020304" pitchFamily="18" charset="0"/>
                <a:cs typeface="Times New Roman" panose="02020603050405020304" pitchFamily="18" charset="0"/>
              </a:rPr>
              <a:t>развитие художественно-творческой деятельности дошкольников в процессе работы нетрадиционной техникой рисования</a:t>
            </a:r>
            <a:r>
              <a:rPr lang="ru-RU" sz="1000" b="1" dirty="0">
                <a:solidFill>
                  <a:schemeClr val="tx1"/>
                </a:solidFill>
                <a:latin typeface="Times New Roman" panose="02020603050405020304" pitchFamily="18" charset="0"/>
                <a:cs typeface="Times New Roman" panose="02020603050405020304" pitchFamily="18" charset="0"/>
              </a:rPr>
              <a:t>;</a:t>
            </a:r>
            <a:endParaRPr lang="ru-RU" sz="1000" dirty="0">
              <a:solidFill>
                <a:schemeClr val="tx1"/>
              </a:solidFill>
              <a:latin typeface="Times New Roman" panose="02020603050405020304" pitchFamily="18" charset="0"/>
              <a:cs typeface="Times New Roman" panose="02020603050405020304" pitchFamily="18" charset="0"/>
            </a:endParaRPr>
          </a:p>
          <a:p>
            <a:pPr lvl="1"/>
            <a:r>
              <a:rPr lang="ru-RU" sz="1000" dirty="0">
                <a:solidFill>
                  <a:schemeClr val="tx1"/>
                </a:solidFill>
                <a:latin typeface="Times New Roman" panose="02020603050405020304" pitchFamily="18" charset="0"/>
                <a:cs typeface="Times New Roman" panose="02020603050405020304" pitchFamily="18" charset="0"/>
              </a:rPr>
              <a:t>поощрение детей в желании воплощать в художественной форме свои представления, переживания, чувства, мысли; поддержание личностного творческого начала;</a:t>
            </a:r>
          </a:p>
          <a:p>
            <a:pPr lvl="1"/>
            <a:r>
              <a:rPr lang="ru-RU" sz="1000" dirty="0">
                <a:solidFill>
                  <a:schemeClr val="tx1"/>
                </a:solidFill>
                <a:latin typeface="Times New Roman" panose="02020603050405020304" pitchFamily="18" charset="0"/>
                <a:cs typeface="Times New Roman" panose="02020603050405020304" pitchFamily="18" charset="0"/>
              </a:rPr>
              <a:t>развитие самостоятельности и творчества через организацию конкурсов, выставок различной направленности;</a:t>
            </a:r>
          </a:p>
          <a:p>
            <a:pPr lvl="1"/>
            <a:r>
              <a:rPr lang="ru-RU" sz="1000" dirty="0">
                <a:solidFill>
                  <a:schemeClr val="tx1"/>
                </a:solidFill>
                <a:latin typeface="Times New Roman" panose="02020603050405020304" pitchFamily="18" charset="0"/>
                <a:cs typeface="Times New Roman" panose="02020603050405020304" pitchFamily="18" charset="0"/>
              </a:rPr>
              <a:t>формирование музыкальной культуры детей как части общей культуры детей;</a:t>
            </a:r>
          </a:p>
          <a:p>
            <a:pPr lvl="1"/>
            <a:r>
              <a:rPr lang="ru-RU" sz="1000" dirty="0">
                <a:solidFill>
                  <a:schemeClr val="tx1"/>
                </a:solidFill>
                <a:latin typeface="Times New Roman" panose="02020603050405020304" pitchFamily="18" charset="0"/>
                <a:cs typeface="Times New Roman" panose="02020603050405020304" pitchFamily="18" charset="0"/>
              </a:rPr>
              <a:t>воспитание интереса к объектам русской традиционной культуры; осознанное отношения к эстетической и нравственной ценности русской природы;</a:t>
            </a:r>
          </a:p>
          <a:p>
            <a:pPr lvl="1"/>
            <a:r>
              <a:rPr lang="ru-RU" sz="1000" dirty="0">
                <a:solidFill>
                  <a:schemeClr val="tx1"/>
                </a:solidFill>
                <a:latin typeface="Times New Roman" panose="02020603050405020304" pitchFamily="18" charset="0"/>
                <a:cs typeface="Times New Roman" panose="02020603050405020304" pitchFamily="18" charset="0"/>
              </a:rPr>
              <a:t>стимулирование использования атрибутов русской народной культуры в самостоятельной деятельности;</a:t>
            </a:r>
          </a:p>
          <a:p>
            <a:pPr lvl="1"/>
            <a:r>
              <a:rPr lang="ru-RU" sz="1000" dirty="0">
                <a:solidFill>
                  <a:schemeClr val="tx1"/>
                </a:solidFill>
                <a:latin typeface="Times New Roman" panose="02020603050405020304" pitchFamily="18" charset="0"/>
                <a:cs typeface="Times New Roman" panose="02020603050405020304" pitchFamily="18" charset="0"/>
              </a:rPr>
              <a:t>развитие интереса к правилам </a:t>
            </a:r>
            <a:r>
              <a:rPr lang="ru-RU" sz="1000" dirty="0" err="1">
                <a:solidFill>
                  <a:schemeClr val="tx1"/>
                </a:solidFill>
                <a:latin typeface="Times New Roman" panose="02020603050405020304" pitchFamily="18" charset="0"/>
                <a:cs typeface="Times New Roman" panose="02020603050405020304" pitchFamily="18" charset="0"/>
              </a:rPr>
              <a:t>здоровьесберегающего</a:t>
            </a:r>
            <a:r>
              <a:rPr lang="ru-RU" sz="1000" dirty="0">
                <a:solidFill>
                  <a:schemeClr val="tx1"/>
                </a:solidFill>
                <a:latin typeface="Times New Roman" panose="02020603050405020304" pitchFamily="18" charset="0"/>
                <a:cs typeface="Times New Roman" panose="02020603050405020304" pitchFamily="18" charset="0"/>
              </a:rPr>
              <a:t> и безопасного поведения;</a:t>
            </a:r>
          </a:p>
          <a:p>
            <a:pPr lvl="1"/>
            <a:r>
              <a:rPr lang="ru-RU" sz="1000" dirty="0">
                <a:solidFill>
                  <a:schemeClr val="tx1"/>
                </a:solidFill>
                <a:latin typeface="Times New Roman" panose="02020603050405020304" pitchFamily="18" charset="0"/>
                <a:cs typeface="Times New Roman" panose="02020603050405020304" pitchFamily="18" charset="0"/>
              </a:rPr>
              <a:t>обогащение представления о гигиенических процессах человека через использование игровых, нестандартных ситуаций;</a:t>
            </a:r>
          </a:p>
          <a:p>
            <a:pPr lvl="1"/>
            <a:r>
              <a:rPr lang="ru-RU" sz="1000" dirty="0">
                <a:solidFill>
                  <a:schemeClr val="tx1"/>
                </a:solidFill>
                <a:latin typeface="Times New Roman" panose="02020603050405020304" pitchFamily="18" charset="0"/>
                <a:cs typeface="Times New Roman" panose="02020603050405020304" pitchFamily="18" charset="0"/>
              </a:rPr>
              <a:t>воспитание потребности в здоровом образе жизни;</a:t>
            </a:r>
          </a:p>
          <a:p>
            <a:pPr lvl="1"/>
            <a:r>
              <a:rPr lang="ru-RU" sz="1000" dirty="0">
                <a:solidFill>
                  <a:schemeClr val="tx1"/>
                </a:solidFill>
                <a:latin typeface="Times New Roman" panose="02020603050405020304" pitchFamily="18" charset="0"/>
                <a:cs typeface="Times New Roman" panose="02020603050405020304" pitchFamily="18" charset="0"/>
              </a:rPr>
              <a:t>выявление интересов, склонностей и способностей;</a:t>
            </a:r>
          </a:p>
          <a:p>
            <a:pPr lvl="1"/>
            <a:r>
              <a:rPr lang="ru-RU" sz="1000" dirty="0">
                <a:solidFill>
                  <a:schemeClr val="tx1"/>
                </a:solidFill>
                <a:latin typeface="Times New Roman" panose="02020603050405020304" pitchFamily="18" charset="0"/>
                <a:cs typeface="Times New Roman" panose="02020603050405020304" pitchFamily="18" charset="0"/>
              </a:rPr>
              <a:t>приобщение к традициям большого спорта.</a:t>
            </a:r>
          </a:p>
          <a:p>
            <a:endParaRPr lang="ru-RU" sz="11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218382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49368" y="163746"/>
            <a:ext cx="10166678" cy="6432997"/>
          </a:xfrm>
        </p:spPr>
        <p:txBody>
          <a:bodyPr>
            <a:noAutofit/>
          </a:bodyPr>
          <a:lstStyle/>
          <a:p>
            <a:r>
              <a:rPr lang="ru-RU" sz="1200" b="1" i="1" dirty="0">
                <a:solidFill>
                  <a:schemeClr val="tx1"/>
                </a:solidFill>
                <a:latin typeface="Times New Roman" panose="02020603050405020304" pitchFamily="18" charset="0"/>
                <a:cs typeface="Times New Roman" panose="02020603050405020304" pitchFamily="18" charset="0"/>
              </a:rPr>
              <a:t>Возрастные и индивидуальные особенности детей среднего дошкольного возраста</a:t>
            </a:r>
            <a:endParaRPr lang="ru-RU" sz="1200" dirty="0">
              <a:solidFill>
                <a:schemeClr val="tx1"/>
              </a:solidFill>
              <a:latin typeface="Times New Roman" panose="02020603050405020304" pitchFamily="18" charset="0"/>
              <a:cs typeface="Times New Roman" panose="02020603050405020304" pitchFamily="18" charset="0"/>
            </a:endParaRPr>
          </a:p>
          <a:p>
            <a:r>
              <a:rPr lang="ru-RU" sz="1200" dirty="0">
                <a:solidFill>
                  <a:schemeClr val="tx1"/>
                </a:solidFill>
                <a:latin typeface="Times New Roman" panose="02020603050405020304" pitchFamily="18" charset="0"/>
                <a:cs typeface="Times New Roman" panose="02020603050405020304" pitchFamily="18" charset="0"/>
              </a:rPr>
              <a:t>Воспитанники средней группы проявляют активность и любознательность. Дети в группе общительные, доброжелательные, учатся	договариваться между собой, согласовывать действия и совместными усилиями достигать поставленных результатов.</a:t>
            </a:r>
          </a:p>
          <a:p>
            <a:r>
              <a:rPr lang="ru-RU" sz="1200" dirty="0">
                <a:solidFill>
                  <a:schemeClr val="tx1"/>
                </a:solidFill>
                <a:latin typeface="Times New Roman" panose="02020603050405020304" pitchFamily="18" charset="0"/>
                <a:cs typeface="Times New Roman" panose="02020603050405020304" pitchFamily="18" charset="0"/>
              </a:rPr>
              <a:t>У детей активно формируются культурно-гигиенические навыки.</a:t>
            </a:r>
          </a:p>
          <a:p>
            <a:r>
              <a:rPr lang="ru-RU" sz="1200" dirty="0">
                <a:solidFill>
                  <a:schemeClr val="tx1"/>
                </a:solidFill>
                <a:latin typeface="Times New Roman" panose="02020603050405020304" pitchFamily="18" charset="0"/>
                <a:cs typeface="Times New Roman" panose="02020603050405020304" pitchFamily="18" charset="0"/>
              </a:rPr>
              <a:t>Дети учатся и умеют коллективно, использовать строительные детали с учетом их конструктивных свойств. Мальчики любят конструировать, строить, ремонтировать, играть с машинками и спортивным инвентарём. Девочки любят рисовать, играть с куклами, в настольно-печатные игры, а также в различные сюжетно-ролевые игры с помощью педагогов.</a:t>
            </a:r>
          </a:p>
          <a:p>
            <a:r>
              <a:rPr lang="ru-RU" sz="1200" dirty="0">
                <a:solidFill>
                  <a:schemeClr val="tx1"/>
                </a:solidFill>
                <a:latin typeface="Times New Roman" panose="02020603050405020304" pitchFamily="18" charset="0"/>
                <a:cs typeface="Times New Roman" panose="02020603050405020304" pitchFamily="18" charset="0"/>
              </a:rPr>
              <a:t>В игровой деятельности детей среднего дошкольного возраста появляются ролевые взаимодействия. Они указывают на то, что дошкольники начинают отделять себя </a:t>
            </a:r>
            <a:r>
              <a:rPr lang="ru-RU" sz="1200" dirty="0" smtClean="0">
                <a:solidFill>
                  <a:schemeClr val="tx1"/>
                </a:solidFill>
                <a:latin typeface="Times New Roman" panose="02020603050405020304" pitchFamily="18" charset="0"/>
                <a:cs typeface="Times New Roman" panose="02020603050405020304" pitchFamily="18" charset="0"/>
              </a:rPr>
              <a:t>от принятой </a:t>
            </a:r>
            <a:r>
              <a:rPr lang="ru-RU" sz="1200" dirty="0">
                <a:solidFill>
                  <a:schemeClr val="tx1"/>
                </a:solidFill>
                <a:latin typeface="Times New Roman" panose="02020603050405020304" pitchFamily="18" charset="0"/>
                <a:cs typeface="Times New Roman" panose="02020603050405020304" pitchFamily="18" charset="0"/>
              </a:rPr>
              <a:t>роли. В процессе игры роли могут меняться. Игровые действия начинают выполняться не ради них самих, ради смысла игры. Происходит разделение игровых и реальных взаимодействий детей.</a:t>
            </a:r>
          </a:p>
          <a:p>
            <a:r>
              <a:rPr lang="ru-RU" sz="1200" dirty="0">
                <a:solidFill>
                  <a:schemeClr val="tx1"/>
                </a:solidFill>
                <a:latin typeface="Times New Roman" panose="02020603050405020304" pitchFamily="18" charset="0"/>
                <a:cs typeface="Times New Roman" panose="02020603050405020304" pitchFamily="18" charset="0"/>
              </a:rPr>
              <a:t>Значительное развитие получает изобразительная деятельность. Рисунок становится предметным и детализированным. Графическое изображение человека характеризуется наличием туловища, глаз, рта, носа, волос иногда одежды и ее деталей. Совершенствуется техническая сторона изобразительной деятельности. Дети могут рисовать основные геометрические фигуры, вырезать ножницами, наклеивать изображения на бумагу и т.д.</a:t>
            </a:r>
          </a:p>
          <a:p>
            <a:r>
              <a:rPr lang="ru-RU" sz="1200" dirty="0">
                <a:solidFill>
                  <a:schemeClr val="tx1"/>
                </a:solidFill>
                <a:latin typeface="Times New Roman" panose="02020603050405020304" pitchFamily="18" charset="0"/>
                <a:cs typeface="Times New Roman" panose="02020603050405020304" pitchFamily="18" charset="0"/>
              </a:rPr>
              <a:t>Усложняется конструирование. Постройки могут включать 5-6 деталей. Формируются навыки конструирования по собственному замыслу, а также планирование последовательности действий.</a:t>
            </a:r>
          </a:p>
          <a:p>
            <a:r>
              <a:rPr lang="ru-RU" sz="1200" dirty="0">
                <a:solidFill>
                  <a:schemeClr val="tx1"/>
                </a:solidFill>
                <a:latin typeface="Times New Roman" panose="02020603050405020304" pitchFamily="18" charset="0"/>
                <a:cs typeface="Times New Roman" panose="02020603050405020304" pitchFamily="18" charset="0"/>
              </a:rPr>
              <a:t>Двигательная сфера ребенка характеризуется позитивными изменениями мелкой и крупной моторики. Развиваются ловкость, координация движений. Дети в этом возрасте лучше, чем младшие дошкольники, удерживают равновесие, перешагивают через небольшие преграды. Усложняются игры с мячом.</a:t>
            </a:r>
          </a:p>
          <a:p>
            <a:r>
              <a:rPr lang="ru-RU" sz="1200" dirty="0">
                <a:solidFill>
                  <a:schemeClr val="tx1"/>
                </a:solidFill>
                <a:latin typeface="Times New Roman" panose="02020603050405020304" pitchFamily="18" charset="0"/>
                <a:cs typeface="Times New Roman" panose="02020603050405020304" pitchFamily="18" charset="0"/>
              </a:rPr>
              <a:t>К концу пятого года жизни восприятие детей становится более развитым. Они оказываются способными назвать форму, на которую похож тот или иной предмет. Могут вычленять в сложных объектах простые формы и из простых форм воссоздавать сложные объекты. Дети способны упорядочить группы предметов по сенсорному признаку — величине, цвету; выделить такие параметры, как высота, длина и ширина. Совершенствуется ориентация в пространстве.</a:t>
            </a:r>
          </a:p>
          <a:p>
            <a:r>
              <a:rPr lang="ru-RU" sz="1200" dirty="0">
                <a:solidFill>
                  <a:schemeClr val="tx1"/>
                </a:solidFill>
                <a:latin typeface="Times New Roman" panose="02020603050405020304" pitchFamily="18" charset="0"/>
                <a:cs typeface="Times New Roman" panose="02020603050405020304" pitchFamily="18" charset="0"/>
              </a:rPr>
              <a:t>Возрастает объем памяти. Дети запоминают до 7-8 названий предметов. Начинает складываться произвольное запоминание: дети способны принять задачу на запоминание, помнят поручения взрослых, могут выучить небольшое стихотворение и т.д.</a:t>
            </a:r>
          </a:p>
          <a:p>
            <a:pPr marL="0" indent="0" algn="just">
              <a:buNone/>
            </a:pPr>
            <a:endParaRPr lang="ru-RU" sz="1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885077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70263" y="117567"/>
            <a:ext cx="10737668" cy="6566568"/>
          </a:xfrm>
        </p:spPr>
        <p:txBody>
          <a:bodyPr>
            <a:noAutofit/>
          </a:bodyPr>
          <a:lstStyle/>
          <a:p>
            <a:pPr algn="just"/>
            <a:r>
              <a:rPr lang="ru-RU" sz="1200" dirty="0">
                <a:solidFill>
                  <a:schemeClr val="tx1"/>
                </a:solidFill>
                <a:latin typeface="Times New Roman" panose="02020603050405020304" pitchFamily="18" charset="0"/>
                <a:cs typeface="Times New Roman" panose="02020603050405020304" pitchFamily="18" charset="0"/>
              </a:rPr>
              <a:t>Начинает развиваться образное мышление. Дети оказываются способными использовать простые схематизированные изображения для решения несложных задач. Дошкольники могут строить по схеме, решать лабиринтные задачи. Развивается предвосхищение. На основе пространственного расположения объектов дети могут сказать, что произойдет в результате их взаимодействия. Однако при этом им трудно встать на позицию другого наблюдателя и во внутреннем плане совершить мысленное преобразование образа.</a:t>
            </a:r>
          </a:p>
          <a:p>
            <a:pPr algn="just"/>
            <a:r>
              <a:rPr lang="ru-RU" sz="1200" dirty="0">
                <a:solidFill>
                  <a:schemeClr val="tx1"/>
                </a:solidFill>
                <a:latin typeface="Times New Roman" panose="02020603050405020304" pitchFamily="18" charset="0"/>
                <a:cs typeface="Times New Roman" panose="02020603050405020304" pitchFamily="18" charset="0"/>
              </a:rPr>
              <a:t>Для детей этого возраста особенно характерны известные феномены Ж. Пиаже: сохранение количества, объема и величины. Например, если им предъявить три черных кружка из бумаги и семь белых кружков из бумаги и спросить: «Каких кружков больше — черных или белых?», большинство ответят, что белых больше. Но если спросить: «Каких больше — белых или бумажных?», ответ будет таким же — больше белых.</a:t>
            </a:r>
          </a:p>
          <a:p>
            <a:pPr algn="just"/>
            <a:r>
              <a:rPr lang="ru-RU" sz="1200" dirty="0">
                <a:solidFill>
                  <a:schemeClr val="tx1"/>
                </a:solidFill>
                <a:latin typeface="Times New Roman" panose="02020603050405020304" pitchFamily="18" charset="0"/>
                <a:cs typeface="Times New Roman" panose="02020603050405020304" pitchFamily="18" charset="0"/>
              </a:rPr>
              <a:t>Продолжает развиваться воображение. Формируются такие его особенности, как оригинальность и произвольность. Дети могут самостоятельно придумать небольшую сказку на заданную тему.</a:t>
            </a:r>
          </a:p>
          <a:p>
            <a:pPr algn="just"/>
            <a:r>
              <a:rPr lang="ru-RU" sz="1200" dirty="0">
                <a:solidFill>
                  <a:schemeClr val="tx1"/>
                </a:solidFill>
                <a:latin typeface="Times New Roman" panose="02020603050405020304" pitchFamily="18" charset="0"/>
                <a:cs typeface="Times New Roman" panose="02020603050405020304" pitchFamily="18" charset="0"/>
              </a:rPr>
              <a:t>Увеличивается устойчивость внимания. Ребенку оказывается доступной сосредоточенная деятельность в течение 15-20 минут. Он способен удерживать в памяти при выполнении каких-либо действий несложное условие.</a:t>
            </a:r>
          </a:p>
          <a:p>
            <a:pPr algn="just"/>
            <a:r>
              <a:rPr lang="ru-RU" sz="1200" dirty="0">
                <a:solidFill>
                  <a:schemeClr val="tx1"/>
                </a:solidFill>
                <a:latin typeface="Times New Roman" panose="02020603050405020304" pitchFamily="18" charset="0"/>
                <a:cs typeface="Times New Roman" panose="02020603050405020304" pitchFamily="18" charset="0"/>
              </a:rPr>
              <a:t>В среднем дошкольном возрасте улучшается произношение звуков и дикция. Речь становится предметом активности детей. Они удачно имитируют голоса животных, интонационно выделяют речь тех или иных персонажей. Интерес вызывают ритмическая структура речи, рифмы. Развивается грамматическая сторона речи. Дошкольники занимаются словотворчеством на основе грамматических правил. Речь детей при взаимодействии друг с другом носит ситуативный характер, а при общении со взрослым становится вне ситуативной.</a:t>
            </a:r>
          </a:p>
          <a:p>
            <a:pPr algn="just"/>
            <a:r>
              <a:rPr lang="ru-RU" sz="1200" dirty="0">
                <a:solidFill>
                  <a:schemeClr val="tx1"/>
                </a:solidFill>
                <a:latin typeface="Times New Roman" panose="02020603050405020304" pitchFamily="18" charset="0"/>
                <a:cs typeface="Times New Roman" panose="02020603050405020304" pitchFamily="18" charset="0"/>
              </a:rPr>
              <a:t>Изменяется содержание общения ребенка и взрослого. Оно выходит за пределы конкретной ситуации, в которой оказывается ребенок. Ведущим </a:t>
            </a:r>
            <a:r>
              <a:rPr lang="ru-RU" sz="1200" dirty="0" smtClean="0">
                <a:solidFill>
                  <a:schemeClr val="tx1"/>
                </a:solidFill>
                <a:latin typeface="Times New Roman" panose="02020603050405020304" pitchFamily="18" charset="0"/>
                <a:cs typeface="Times New Roman" panose="02020603050405020304" pitchFamily="18" charset="0"/>
              </a:rPr>
              <a:t>становится</a:t>
            </a:r>
            <a:r>
              <a:rPr lang="ru-RU" sz="1200" dirty="0">
                <a:solidFill>
                  <a:schemeClr val="tx1"/>
                </a:solidFill>
                <a:latin typeface="Times New Roman" panose="02020603050405020304" pitchFamily="18" charset="0"/>
                <a:cs typeface="Times New Roman" panose="02020603050405020304" pitchFamily="18" charset="0"/>
              </a:rPr>
              <a:t/>
            </a:r>
            <a:br>
              <a:rPr lang="ru-RU" sz="1200" dirty="0">
                <a:solidFill>
                  <a:schemeClr val="tx1"/>
                </a:solidFill>
                <a:latin typeface="Times New Roman" panose="02020603050405020304" pitchFamily="18" charset="0"/>
                <a:cs typeface="Times New Roman" panose="02020603050405020304" pitchFamily="18" charset="0"/>
              </a:rPr>
            </a:br>
            <a:r>
              <a:rPr lang="ru-RU" sz="1200" dirty="0">
                <a:solidFill>
                  <a:schemeClr val="tx1"/>
                </a:solidFill>
                <a:latin typeface="Times New Roman" panose="02020603050405020304" pitchFamily="18" charset="0"/>
                <a:cs typeface="Times New Roman" panose="02020603050405020304" pitchFamily="18" charset="0"/>
              </a:rPr>
              <a:t>познавательный мотив. Информация, которую ребенок получает в процессе общения, может быть сложной и трудной для понимания, но она вызывает у него интерес.</a:t>
            </a:r>
          </a:p>
          <a:p>
            <a:pPr algn="just"/>
            <a:r>
              <a:rPr lang="ru-RU" sz="1200" dirty="0">
                <a:solidFill>
                  <a:schemeClr val="tx1"/>
                </a:solidFill>
                <a:latin typeface="Times New Roman" panose="02020603050405020304" pitchFamily="18" charset="0"/>
                <a:cs typeface="Times New Roman" panose="02020603050405020304" pitchFamily="18" charset="0"/>
              </a:rPr>
              <a:t>У детей формируется потребность в уважении со стороны взрослого, для них оказывается чрезвычайно важной его похвала. Это приводит к их повышенной обидчивости на замечания. Повышенная обидчивость представляет собой возрастной феномен.</a:t>
            </a:r>
          </a:p>
          <a:p>
            <a:pPr algn="just"/>
            <a:r>
              <a:rPr lang="ru-RU" sz="1200" dirty="0">
                <a:solidFill>
                  <a:schemeClr val="tx1"/>
                </a:solidFill>
                <a:latin typeface="Times New Roman" panose="02020603050405020304" pitchFamily="18" charset="0"/>
                <a:cs typeface="Times New Roman" panose="02020603050405020304" pitchFamily="18" charset="0"/>
              </a:rPr>
              <a:t>Взаимоотношения со сверстниками характеризуются избирательностью, которая выражается в предпочтении одних детей другим.</a:t>
            </a:r>
          </a:p>
          <a:p>
            <a:pPr algn="just"/>
            <a:r>
              <a:rPr lang="ru-RU" sz="1200" dirty="0">
                <a:solidFill>
                  <a:schemeClr val="tx1"/>
                </a:solidFill>
                <a:latin typeface="Times New Roman" panose="02020603050405020304" pitchFamily="18" charset="0"/>
                <a:cs typeface="Times New Roman" panose="02020603050405020304" pitchFamily="18" charset="0"/>
              </a:rPr>
              <a:t>Появляются постоянные партнеры по играм. В группах начинают выделяться лидеры.</a:t>
            </a:r>
          </a:p>
          <a:p>
            <a:pPr algn="just"/>
            <a:r>
              <a:rPr lang="ru-RU" sz="1200" dirty="0">
                <a:solidFill>
                  <a:schemeClr val="tx1"/>
                </a:solidFill>
                <a:latin typeface="Times New Roman" panose="02020603050405020304" pitchFamily="18" charset="0"/>
                <a:cs typeface="Times New Roman" panose="02020603050405020304" pitchFamily="18" charset="0"/>
              </a:rPr>
              <a:t>Появляются </a:t>
            </a:r>
            <a:r>
              <a:rPr lang="ru-RU" sz="1200" dirty="0" err="1">
                <a:solidFill>
                  <a:schemeClr val="tx1"/>
                </a:solidFill>
                <a:latin typeface="Times New Roman" panose="02020603050405020304" pitchFamily="18" charset="0"/>
                <a:cs typeface="Times New Roman" panose="02020603050405020304" pitchFamily="18" charset="0"/>
              </a:rPr>
              <a:t>конкурентность</a:t>
            </a:r>
            <a:r>
              <a:rPr lang="ru-RU" sz="1200" dirty="0">
                <a:solidFill>
                  <a:schemeClr val="tx1"/>
                </a:solidFill>
                <a:latin typeface="Times New Roman" panose="02020603050405020304" pitchFamily="18" charset="0"/>
                <a:cs typeface="Times New Roman" panose="02020603050405020304" pitchFamily="18" charset="0"/>
              </a:rPr>
              <a:t>, </a:t>
            </a:r>
            <a:r>
              <a:rPr lang="ru-RU" sz="1200" dirty="0" err="1">
                <a:solidFill>
                  <a:schemeClr val="tx1"/>
                </a:solidFill>
                <a:latin typeface="Times New Roman" panose="02020603050405020304" pitchFamily="18" charset="0"/>
                <a:cs typeface="Times New Roman" panose="02020603050405020304" pitchFamily="18" charset="0"/>
              </a:rPr>
              <a:t>соревновательность</a:t>
            </a:r>
            <a:r>
              <a:rPr lang="ru-RU" sz="1200" dirty="0">
                <a:solidFill>
                  <a:schemeClr val="tx1"/>
                </a:solidFill>
                <a:latin typeface="Times New Roman" panose="02020603050405020304" pitchFamily="18" charset="0"/>
                <a:cs typeface="Times New Roman" panose="02020603050405020304" pitchFamily="18" charset="0"/>
              </a:rPr>
              <a:t>. Последняя важна для сравнения себя с другим, что ведет к развитию образа Я-ребенка, его детализации.</a:t>
            </a:r>
          </a:p>
          <a:p>
            <a:endParaRPr lang="ru-RU" sz="1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016862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38144" y="681909"/>
            <a:ext cx="9825203" cy="6032399"/>
          </a:xfrm>
        </p:spPr>
        <p:txBody>
          <a:bodyPr>
            <a:normAutofit/>
          </a:bodyPr>
          <a:lstStyle/>
          <a:p>
            <a:pPr algn="just"/>
            <a:r>
              <a:rPr lang="ru-RU" sz="1600" b="1" u="sng" dirty="0">
                <a:solidFill>
                  <a:schemeClr val="tx1"/>
                </a:solidFill>
                <a:latin typeface="Times New Roman" panose="02020603050405020304" pitchFamily="18" charset="0"/>
                <a:cs typeface="Times New Roman" panose="02020603050405020304" pitchFamily="18" charset="0"/>
              </a:rPr>
              <a:t>Содержательный раздел </a:t>
            </a:r>
            <a:r>
              <a:rPr lang="ru-RU" sz="1600" b="1" dirty="0">
                <a:solidFill>
                  <a:schemeClr val="tx1"/>
                </a:solidFill>
                <a:latin typeface="Times New Roman" panose="02020603050405020304" pitchFamily="18" charset="0"/>
                <a:cs typeface="Times New Roman" panose="02020603050405020304" pitchFamily="18" charset="0"/>
              </a:rPr>
              <a:t>программы включает в себя подразделы: </a:t>
            </a:r>
            <a:r>
              <a:rPr lang="ru-RU" sz="1600" dirty="0">
                <a:solidFill>
                  <a:schemeClr val="tx1"/>
                </a:solidFill>
                <a:latin typeface="Times New Roman" panose="02020603050405020304" pitchFamily="18" charset="0"/>
                <a:cs typeface="Times New Roman" panose="02020603050405020304" pitchFamily="18" charset="0"/>
              </a:rPr>
              <a:t>описание образовательной деятельности в соответствии с направлениями развития ребенка, представленными в пяти образовательных областях; описание вариативных форм, способов, методов и средств реализации Программы с учетом возрастных и индивидуальных особенностей воспитанников, специфики их образовательных потребностей и интересов; особенности образовательной деятельности разных видов и культурных практик в обязательной части программы и части, формируемой участниками образовательных отношений; способы и направления поддержки детской инициативы в обязательной части программы и части, формируемой участниками образовательных отношений; особенности взаимодействия педагогического коллектива с семьями воспитанников в обязательной части программы и части, формируемой участниками образовательных отношений; комплексно-тематическое планирование образовательной деятельности.</a:t>
            </a:r>
          </a:p>
          <a:p>
            <a:pPr algn="just"/>
            <a:r>
              <a:rPr lang="ru-RU" sz="1600" b="1" dirty="0">
                <a:solidFill>
                  <a:schemeClr val="tx1"/>
                </a:solidFill>
                <a:latin typeface="Times New Roman" panose="02020603050405020304" pitchFamily="18" charset="0"/>
                <a:cs typeface="Times New Roman" panose="02020603050405020304" pitchFamily="18" charset="0"/>
              </a:rPr>
              <a:t>Образовательная деятельность с воспитанниками реализуется по образовательным областям:</a:t>
            </a:r>
          </a:p>
          <a:p>
            <a:pPr lvl="0" algn="just"/>
            <a:r>
              <a:rPr lang="ru-RU" sz="1600" dirty="0">
                <a:solidFill>
                  <a:schemeClr val="tx1"/>
                </a:solidFill>
                <a:latin typeface="Times New Roman" panose="02020603050405020304" pitchFamily="18" charset="0"/>
                <a:cs typeface="Times New Roman" panose="02020603050405020304" pitchFamily="18" charset="0"/>
              </a:rPr>
              <a:t>социально-коммуникативное развитие;</a:t>
            </a:r>
          </a:p>
          <a:p>
            <a:pPr lvl="0" algn="just"/>
            <a:r>
              <a:rPr lang="ru-RU" sz="1600" dirty="0">
                <a:solidFill>
                  <a:schemeClr val="tx1"/>
                </a:solidFill>
                <a:latin typeface="Times New Roman" panose="02020603050405020304" pitchFamily="18" charset="0"/>
                <a:cs typeface="Times New Roman" panose="02020603050405020304" pitchFamily="18" charset="0"/>
              </a:rPr>
              <a:t>познавательное развитие;</a:t>
            </a:r>
          </a:p>
          <a:p>
            <a:pPr lvl="0" algn="just"/>
            <a:r>
              <a:rPr lang="ru-RU" sz="1600" dirty="0">
                <a:solidFill>
                  <a:schemeClr val="tx1"/>
                </a:solidFill>
                <a:latin typeface="Times New Roman" panose="02020603050405020304" pitchFamily="18" charset="0"/>
                <a:cs typeface="Times New Roman" panose="02020603050405020304" pitchFamily="18" charset="0"/>
              </a:rPr>
              <a:t>речевое развитие;</a:t>
            </a:r>
          </a:p>
          <a:p>
            <a:pPr lvl="0" algn="just"/>
            <a:r>
              <a:rPr lang="ru-RU" sz="1600" dirty="0">
                <a:solidFill>
                  <a:schemeClr val="tx1"/>
                </a:solidFill>
                <a:latin typeface="Times New Roman" panose="02020603050405020304" pitchFamily="18" charset="0"/>
                <a:cs typeface="Times New Roman" panose="02020603050405020304" pitchFamily="18" charset="0"/>
              </a:rPr>
              <a:t>художественно-эстетическое развитие;</a:t>
            </a:r>
          </a:p>
          <a:p>
            <a:pPr lvl="0" algn="just"/>
            <a:r>
              <a:rPr lang="ru-RU" sz="1600" dirty="0">
                <a:solidFill>
                  <a:schemeClr val="tx1"/>
                </a:solidFill>
                <a:latin typeface="Times New Roman" panose="02020603050405020304" pitchFamily="18" charset="0"/>
                <a:cs typeface="Times New Roman" panose="02020603050405020304" pitchFamily="18" charset="0"/>
              </a:rPr>
              <a:t>физическое развитие.</a:t>
            </a:r>
          </a:p>
          <a:p>
            <a:pPr marL="0" indent="0" algn="ctr">
              <a:buNone/>
            </a:pPr>
            <a:endParaRPr lang="ru-RU" sz="2000" dirty="0"/>
          </a:p>
        </p:txBody>
      </p:sp>
    </p:spTree>
    <p:extLst>
      <p:ext uri="{BB962C8B-B14F-4D97-AF65-F5344CB8AC3E}">
        <p14:creationId xmlns:p14="http://schemas.microsoft.com/office/powerpoint/2010/main" val="339131787"/>
      </p:ext>
    </p:extLst>
  </p:cSld>
  <p:clrMapOvr>
    <a:masterClrMapping/>
  </p:clrMapOvr>
</p:sld>
</file>

<file path=ppt/theme/theme1.xml><?xml version="1.0" encoding="utf-8"?>
<a:theme xmlns:a="http://schemas.openxmlformats.org/drawingml/2006/main" name="Аспект">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170</TotalTime>
  <Words>2542</Words>
  <Application>Microsoft Office PowerPoint</Application>
  <PresentationFormat>Широкоэкранный</PresentationFormat>
  <Paragraphs>91</Paragraphs>
  <Slides>13</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13</vt:i4>
      </vt:variant>
    </vt:vector>
  </HeadingPairs>
  <TitlesOfParts>
    <vt:vector size="18" baseType="lpstr">
      <vt:lpstr>Arial</vt:lpstr>
      <vt:lpstr>Times New Roman</vt:lpstr>
      <vt:lpstr>Trebuchet MS</vt:lpstr>
      <vt:lpstr>Wingdings 3</vt:lpstr>
      <vt:lpstr>Аспект</vt:lpstr>
      <vt:lpstr>Краткая презентация к рабочей программе средней группы 2022-2023                                    Воспитатели:                                                        Софрыгина Л.А.                                                        Бердюгина О.М.                                                       Ситникова Н.А.</vt:lpstr>
      <vt:lpstr>Презентация PowerPoint</vt:lpstr>
      <vt:lpstr>Основой разработки программы ДО являются следующие нормативные правовые документы: Приказ Министерства образования и науки Российской Федерации (Минобрнауки России) от 30 августа 2013 г. N 1014 г. "Об утверждении Порядка организации и осуществления образовательной деятельности по основным общеобразовательным программам - образовательным программам дошкольного образования"; Федеральный закон от 29 декабря 2012 г. N 273-ФЗ "Об образовании в Российской Федерации"; Постановление Главного государственного санитарного врача РФ от 28.0.2020г. №28 "Об утверждении СанПиН 2.4.3648-20 «Санитарно-эпидемиологические требования к устройству, содержанию и организации режима работы дошкольных образовательных организаций»;  Рабочая программа включает три основных раздела: целевой, содержательный и организационный. </vt:lpstr>
      <vt:lpstr>Целевой раздел включает в себя подразделы: пояснительная записка: цели и задачи реализации программы, принципы и подходы к формированию программы, значимые для разработки и реализации программы характеристики; планируемые результаты освоения программы. Обязательный раздел Программы разработана с учётом Примерной основной образовательной программой дошкольного образования, а также Примерной основной образовательной программы дошкольного образования «От рождения до школы» под ред. Н.Е.Вераксы.  Часть Программы, формируемая участниками образовательных отношений разработана с учётом парциальных программ и методических пособий: «Дорогою добра» Коломийченко Л.В., Чугаева Г.И., Югова Л.И.; «Юный эколог» Николаева С.Н.; «Математика в детском саду» Новикова В.П.; «Ознакомление дошкольников с литературой и развитие речи» Ушакова О.С.; «Цветные ладошки» Лыкова И.А.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Краткая презентация к рабочей программе</dc:title>
  <dc:creator>User</dc:creator>
  <cp:lastModifiedBy>User</cp:lastModifiedBy>
  <cp:revision>27</cp:revision>
  <dcterms:created xsi:type="dcterms:W3CDTF">2021-05-23T10:30:15Z</dcterms:created>
  <dcterms:modified xsi:type="dcterms:W3CDTF">2022-10-23T16:22:33Z</dcterms:modified>
</cp:coreProperties>
</file>