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85" r:id="rId5"/>
    <p:sldId id="287" r:id="rId6"/>
    <p:sldId id="288" r:id="rId7"/>
    <p:sldId id="308" r:id="rId8"/>
    <p:sldId id="291" r:id="rId9"/>
    <p:sldId id="292" r:id="rId10"/>
    <p:sldId id="300" r:id="rId11"/>
    <p:sldId id="306" r:id="rId12"/>
    <p:sldId id="307" r:id="rId13"/>
    <p:sldId id="298" r:id="rId14"/>
    <p:sldId id="302" r:id="rId15"/>
    <p:sldId id="303" r:id="rId16"/>
    <p:sldId id="304" r:id="rId17"/>
    <p:sldId id="305" r:id="rId18"/>
    <p:sldId id="295" r:id="rId19"/>
    <p:sldId id="299" r:id="rId20"/>
    <p:sldId id="283" r:id="rId21"/>
    <p:sldId id="28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0575" y="4755848"/>
            <a:ext cx="7766936" cy="782068"/>
          </a:xfrm>
        </p:spPr>
        <p:txBody>
          <a:bodyPr/>
          <a:lstStyle/>
          <a:p>
            <a:pPr algn="ctr"/>
            <a:r>
              <a:rPr lang="ru-RU" sz="3600" dirty="0" smtClean="0"/>
              <a:t>Краткая презентация к рабочей программе по </a:t>
            </a:r>
            <a:br>
              <a:rPr lang="ru-RU" sz="3600" dirty="0" smtClean="0"/>
            </a:br>
            <a:r>
              <a:rPr lang="ru-RU" sz="3600" dirty="0" smtClean="0"/>
              <a:t>«физической культуре» </a:t>
            </a:r>
            <a:br>
              <a:rPr lang="ru-RU" sz="3600" dirty="0" smtClean="0"/>
            </a:br>
            <a:r>
              <a:rPr lang="ru-RU" sz="3600" dirty="0" smtClean="0"/>
              <a:t>средней  группы</a:t>
            </a:r>
            <a:r>
              <a:rPr lang="ru-RU" sz="3600" smtClean="0"/>
              <a:t/>
            </a:r>
            <a:br>
              <a:rPr lang="ru-RU" sz="3600" smtClean="0"/>
            </a:br>
            <a:r>
              <a:rPr lang="ru-RU" sz="3600" smtClean="0"/>
              <a:t>2022-2023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                    </a:t>
            </a:r>
            <a:r>
              <a:rPr lang="ru-RU" sz="2400" dirty="0" smtClean="0"/>
              <a:t>Инструктор по ФК:</a:t>
            </a:r>
            <a:br>
              <a:rPr lang="ru-RU" sz="2400" dirty="0" smtClean="0"/>
            </a:br>
            <a:r>
              <a:rPr lang="ru-RU" sz="2400" dirty="0"/>
              <a:t> </a:t>
            </a:r>
            <a:r>
              <a:rPr lang="ru-RU" sz="2400" dirty="0" smtClean="0"/>
              <a:t>                                              </a:t>
            </a:r>
            <a:r>
              <a:rPr lang="ru-RU" sz="2400" dirty="0" err="1" smtClean="0"/>
              <a:t>Бердюгина</a:t>
            </a:r>
            <a:r>
              <a:rPr lang="ru-RU" sz="2400" dirty="0" smtClean="0"/>
              <a:t> О.М.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0575" y="103032"/>
            <a:ext cx="7766936" cy="113334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Чернокоровская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СОШ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общеразвивающей направленности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037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6969" y="0"/>
            <a:ext cx="8596668" cy="636200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способен сотрудничать и выполнять как лидерские, так и исполнительские функции в совместной музыкальной деятельности;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ребенок обладает развитым воображением, которое реализуется в разных видах физкультурной деятельности, и прежде всего в спортивных играх;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владеет разными формами и видами игр, различает условную и реальную ситуации;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умеет подчиняться разным правилам и социальным нормам, умеет распознавать различные ситуации и адекватно их оценивать;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 ребенка повышается способности к предварительному программированию как пространственных, так и временных параметров движений; после выполнения движений ребенок способен самостоятельно подключиться к анализу полученных результатов и установлению необходимых корректировок.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у ребенка развита крупная и мелкая моторика;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ребенок при соответствующих условиях может быстро достигать высокого результата в точности выполнения сложных движений;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проявляет ответственность за начатое дело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проявляет уважение к старшим и заботу о младших.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349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Планируемые результаты освоения парциальных программ</a:t>
            </a:r>
            <a:br>
              <a:rPr lang="ru-RU" sz="2800" b="1" dirty="0">
                <a:solidFill>
                  <a:srgbClr val="C00000"/>
                </a:solidFill>
              </a:rPr>
            </a:b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Парциальная программа «Малыши-крепыши»</a:t>
            </a:r>
            <a:b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представление о ценностях здоровья;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 сформировано желание вести здоровый образ жизни;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о том, что утренняя зарядка, игры, физические упражнения вызывают хорошее настроение; с помощью сна восстанавливаются силы;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 с упражнениями, укрепляющими различные органы и системы организма, имеет представление о необходимости закаливания;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наблюдается повышение выносливости к осуществлению динамической работы.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40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</a:rPr>
              <a:t>Задачи и содержание работы по  физическому развитию </a:t>
            </a:r>
            <a:r>
              <a:rPr lang="ru-RU" sz="2700" b="1" dirty="0" smtClean="0">
                <a:solidFill>
                  <a:srgbClr val="C00000"/>
                </a:solidFill>
              </a:rPr>
              <a:t>в средней  группе</a:t>
            </a:r>
            <a:br>
              <a:rPr lang="ru-RU" sz="2700" b="1" dirty="0" smtClean="0">
                <a:solidFill>
                  <a:srgbClr val="C00000"/>
                </a:solidFill>
              </a:rPr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000" b="1" i="1" dirty="0" smtClean="0">
                <a:solidFill>
                  <a:srgbClr val="C00000"/>
                </a:solidFill>
              </a:rPr>
              <a:t>Формирование </a:t>
            </a:r>
            <a:r>
              <a:rPr lang="ru-RU" sz="2000" b="1" i="1" dirty="0">
                <a:solidFill>
                  <a:srgbClr val="C00000"/>
                </a:solidFill>
              </a:rPr>
              <a:t>начальных представлений о здоровом образе жизни.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0580" y="2265092"/>
            <a:ext cx="10504472" cy="4919479"/>
          </a:xfrm>
        </p:spPr>
        <p:txBody>
          <a:bodyPr>
            <a:normAutofit fontScale="70000" lnSpcReduction="20000"/>
          </a:bodyPr>
          <a:lstStyle/>
          <a:p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детей с частями тела и органами чувств человека.</a:t>
            </a:r>
          </a:p>
          <a:p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представление о значении частей тела и органов чувств, для жизни и здоровья человека (руки делают много полезных дел; ноги помогают двигаться; рот говорит, ест; зубы жуют; язык помогает жевать, говорить; кожа чувствует; нос дышит, улавливает запахи; уши слышат).</a:t>
            </a:r>
          </a:p>
          <a:p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потребность в соблюдении режима питания, употреблении в пищу овощей и фруктов, других полезных продуктов.</a:t>
            </a:r>
          </a:p>
          <a:p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представление о необходимых человеку веществах и витаминах.</a:t>
            </a:r>
          </a:p>
          <a:p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представления о важности для здоровья сна, гигиенических процедур, движений, закаливания.</a:t>
            </a:r>
          </a:p>
          <a:p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Знакомить детей с понятиями «здоровье» и «болезнь».</a:t>
            </a:r>
          </a:p>
          <a:p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умение устанавливать связь между совершаемым действием и состоянием организма, самочувствием («Я чищу зубы — значит, они у меня будут крепкими и здоровыми», «Я промочил ноги на улице, и у меня начался насморк»).</a:t>
            </a:r>
          </a:p>
          <a:p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умение оказывать себе элементарную помощь при ушибах, обращаться за помощью к взрослым при заболевании, травме.</a:t>
            </a:r>
          </a:p>
          <a:p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представления о здоровом образе жизни; о значении физических упражнений для организма человека. Продолжать знакомить с физическими упражнениями на укрепление различных органов и систем организма.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1207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617" y="182880"/>
            <a:ext cx="10218194" cy="6675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rgbClr val="C00000"/>
                </a:solidFill>
              </a:rPr>
              <a:t>Задачи по физической культуре:</a:t>
            </a:r>
            <a:endParaRPr lang="ru-RU" sz="2600" dirty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14400" y="617044"/>
            <a:ext cx="10045337" cy="6197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1.Формировать правильную осанку.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2.Развивать и совершенствовать двигательные умения и навыки детей, умение творчески использовать их в самостоятельной двигательной деятельности.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3.Закреплять и развивать умение ходить и бегать с согласованными движениями рук и ног. Учить бегать легко, ритмично, энергично отталкиваясь носком.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4.Учить ползать, пролезать, подлезать, перелезать через предметы. Учить перелезать с одного пролета гимнастической стенки на другой (вправо, влево).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5.Учить энергично отталкиваться и правильно приземляться в прыжках на двух ногах на месте и с продвижением вперед, ориентироваться в пространстве. В прыжках в длину и высоту с места учить сочетать отталкивание со взмахом рук, при приземлении сохранять равновесие. Учить прыжкам через короткую скакалку.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6.Закреплять умение принимать правильное исходное положение при метании, отбивать мяч о землю правой и левой рукой, бросать и ловить его кистями рук (не прижимая к груди).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7.Учить кататься на двухколесном велосипеде по прямой, по кругу.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8.Учить детей ходить на лыжах скользящим шагом, выполнять повороты, подниматься на гору.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9.Учить построениям, соблюдению дистанции во время передвижения.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10.Развивать психофизические качества: быстроту, выносливость, гибкость, ловкость и др.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11.Учить выполнять ведущую роль в подвижной игре, осознанно относиться к выполнению правил игры.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12.Во всех формах организации двигательной деятельности развивать у детей организованность, самостоятельность, инициативность, умение поддерживать дружеские взаимоотношения со сверстниками.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399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6123" y="640882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</a:rPr>
              <a:t>Подвижные игры.</a:t>
            </a:r>
            <a:r>
              <a:rPr lang="ru-RU" sz="2400" dirty="0">
                <a:solidFill>
                  <a:srgbClr val="C00000"/>
                </a:solidFill>
              </a:rPr>
              <a:t> 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развивать активность детей в играх с мячами, скакалками, обручами и т. д.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быстроту, силу, ловкость, пространственную ориентировку.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самостоятельность и инициативность в организации знакомых игр.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Приучать к выполнению действий по сигналу.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4287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7737" y="265938"/>
            <a:ext cx="8596668" cy="819955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Примерный перечень основных движений, спортивных игр и упражнений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303" y="1116734"/>
            <a:ext cx="9110610" cy="53060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движения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Ходьба.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Ходьба обычная, на носках, на пятках, на наружных сторонах стоп, ходьба с высоким подниманием колен, мелким и широким шагом, приставным шагом в сторону (направо и налево). Ходьба в колонне по одному, по двое (парами). Ходьба по прямой, по кругу, вдоль границ зала, змейкой (между предметами), врассыпную. Ходьба с выполнением заданий (присесть, изменить положение рук); ходьба в чередовании с бегом, прыжками, изменением направления, темпа, со сменой направляющего. 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в равновесии.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Ходьба между линиями (расстояние 10–15 см), по линии, по веревке (диаметр 1,5–3 см), по доске, гимнастической скамейке, бревну (с перешагиванием через предметы, с поворотом, с мешочком на голове, ставя ногу с носка, руки в стороны). Ходьба по ребристой доске, ходьба и бег по наклонной доске вверх и вниз (ширина 15–20 см, высота 30–35 см). Перешагивание через рейки лестницы, приподнятой на 20–25 см от пола, через набивной мяч (поочередно через 5–6 мячей, положенных на расстоянии друг от друга), с разными положениями рук. Кружение в обе стороны (руки на поясе). 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Бег.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Бег обычный, на носках, с высоким подниманием колен, мелким и широким шагом. Бег в колонне (по одному, по двое); бег в разных направлениях: по кругу, змейкой (между предметами), врассыпную. Бег с изменением темпа, со сменой ведущего. Непрерывный бег в медленном темпе в течение 1–1,5 минуты. Бег на расстояние 40–60 м со средней скоростью; челночный бег 3 раза по 10 м; бег на 20 м (5,5–6 секунд; к концу года). 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Ползание, лазанье.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Ползание на четвереньках по прямой (расстояние 10 м), между предметами, змейкой, по горизонтальной и наклонной доске, скамейке, по гимнастической скамейке на животе, подтягиваясь руками. Ползание на четвереньках, опираясь на стопы и ладони;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подлезание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 веревку, дугу (высота 50 см) правым и левым боком вперед.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Пролезание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обруч,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перелезание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бревно, гимнастическую скамейку. Лазанье по гимнастической стенке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перелезание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одного пролета на другой вправо и влево).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4742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696" y="370425"/>
            <a:ext cx="8801517" cy="6017495"/>
          </a:xfrm>
        </p:spPr>
        <p:txBody>
          <a:bodyPr>
            <a:normAutofit/>
          </a:bodyPr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Прыжки.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Прыжки на месте на двух ногах (20 прыжков 2–3 раза в чередовании с ходьбой), продвигаясь вперед (расстояние 2–3 м), с поворотом кругом. Прыжки: ноги вместе, ноги врозь, на одной ноге (на правой и левой поочередно). Прыжки через линию, поочередно через 4–5 линий, расстояние между которыми 40–50 см. Прыжки через 2–3 предмета (поочередно через каждый) высотой 5–10 см. Прыжки с высоты 20–25 см, в длину с места (не менее 70 см). Прыжки с короткой скакалкой. </a:t>
            </a:r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Катание, бросание, ловля, метание.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Прокатывание мячей, обручей друг другу между предметами. Бросание мяча друг другу снизу, из-за головы и ловля его (на расстоянии 1,5 м); перебрасывание мяча двумя руками из-за головы и одной рукой через препятствия (с расстояния 2 м). Бросание мяча вверх, о землю и ловля его двумя руками (3–4 раза подряд), отбивание мяча о землю правой и левой рукой (не менее 5 раз подряд). Метание предметов на дальность (не менее 3,5–6,5 м), в горизонтальную цель (с расстояния 2–2,5 м) правой и левой рукой, в вертикальную цель (высота центра мишени 1,5 м) с расстояния 1,5–2 м. </a:t>
            </a:r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Групповые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с переходами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Построение в колонну по одному, в шеренгу, в круг; перестроение в колонну по два, по три; равнение по ориентирам; повороты направо, налево, кругом; размыкание и смыкание. </a:t>
            </a:r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Ритмическая гимнастика.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Выполнение знакомых, разученных ранее упражнений и цикличных движений под музыку. </a:t>
            </a:r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Общеразвивающие упражнения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для кистей рук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развития и укрепления мышц плечевого пояса.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Поднимать руки вперед, в стороны, вверх (одновременно, поочередно), отводить руки за спину из положений: руки вниз, руки на поясе, руки перед грудью; размахивать руками вперед-назад; выполнять круговые движения руками, согнутыми в локтях. Закладывать руки за голову, разводить их в стороны и опускать. Поднимать руки через стороны вверх, плотно прижимаясь спиной к спинке стула (к стенке); поднимать палку (обруч) вверх, опускать за плечи; сжимать, разжимать кисти рук; вращать кисти рук из исходного положения руки вперед, в стороны. </a:t>
            </a:r>
          </a:p>
          <a:p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717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4606" y="331789"/>
            <a:ext cx="10025011" cy="6674318"/>
          </a:xfrm>
        </p:spPr>
        <p:txBody>
          <a:bodyPr>
            <a:noAutofit/>
          </a:bodyPr>
          <a:lstStyle/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для развития и укрепления мышц спины и гибкости позвоночника.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Поворачиваться в стороны, держа руки на поясе, разводя их в стороны; наклоняться вперед, касаясь пальцами рук носков ног. Наклоняться, выполняя задание: класть и брать предметы из разных исходных положений (ноги вместе, ноги врозь). Наклоняться в стороны, держа руки на поясе. Прокатывать мяч вокруг себя из исходного положения (сидя и стоя на коленях); перекладывать предметы из одной руки в другую под приподнятой ногой (правой и левой); сидя приподнимать обе ноги над полом; поднимать, сгибать, выпрямлять и опускать ноги на пол из исходных положений лежа на спине, сидя. Поворачиваться со спины на живот, держа в вытянутых руках предмет. Приподнимать вытянутые вперед руки, плечи и голову, лежа на животе.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для развития и укрепления мышц брюшного пресса  и ног. 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Подниматься на носки; поочередно выставлять ногу вперед на пятку, на носок; выполнять притопы; полуприседания (4–5 раз подряд); приседания, держа руки на поясе, вытянув руки вперед, в стороны. Поочередно поднимать ноги, согнутые в коленях. Ходить по палке или по канату, опираясь носками о пол, пятками о палку (канат). Захватывать и перекладывать предметы с места на место стопами ног.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Статические упражнения.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Сохранять равновесие в разных позах: стоя на носках, руки вверх; стоя на одной ноге, руки на поясе (5–7 секунд).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Спортивные упражнения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Катание на санках.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Скатываться на санках с горки, тормозить при спуске с нее, подниматься с санками на гору.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Ходьба на лыжах.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Передвигаться на лыжах по лыжне скользящим шагом. Выполнять повороты на месте (направо и налево) переступанием. Подниматься на склон прямо ступающим шагом,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полуелочкой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(прямо и наискось). Проходить на лыжах до 500 м.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Игры на лыжах.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«Карусель в лесу», «Чем дальше, тем лучше», «Воротца».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Катание на велосипеде.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Кататься на трехколесном и двухколесном велосипедах по прямой, по кругу. Выполнять повороты направо и налево.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Подвижные игры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бегом.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«Самолеты», «Цветные автомобили», «У медведя во бору», «Птичка и кошка», «Найди себе пару», «Лошадки», «Позвони в погремушку», «Бездомный заяц», «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Ловишки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прыжками.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«Зайцы и волк», «Лиса в курятнике», «Зайка серый умывается».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ползанием и лазаньем. 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«Пастух и стадо», «Перелет птиц», «Котята и щенята».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бросанием и ловлей.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«Подбрось — поймай», «Сбей булаву», «Мяч через сетку».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ориентировку в пространстве, на внимание.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«Найди, где спрятано», «Найди и промолчи», «Кто ушел?», «Прятки». 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Народные игры.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«У медведя во бору» и др.</a:t>
            </a:r>
          </a:p>
          <a:p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7136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1424" y="532327"/>
            <a:ext cx="8596668" cy="742681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Особенности взаимодействия педагогического коллектива с семьями воспитанников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13614"/>
            <a:ext cx="9020458" cy="4884155"/>
          </a:xfrm>
        </p:spPr>
        <p:txBody>
          <a:bodyPr>
            <a:normAutofit/>
          </a:bodyPr>
          <a:lstStyle/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отношения педагогов и родителей к различным вопросам воспитания, обучения, развития детей, условий организации разнообразной деятельности в организации и семье;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педагогов и родителей с лучшим опытом воспитания детей в дошкольной образовательной организации и семье, а также с трудностями, возникающими в семейном и общественном воспитании дошкольников;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разнообразного по содержанию и формам сотрудничества, способствующего развитию конструктивного взаимодействия педагогов и родителей с детьми;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привлечь семьи воспитанников к участию в совместных мероприятиях различного уровня;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поощрять родителей за внимательное отношение к разнообразным стремлениям и потребностям ребенка и создание необходимых условий для их удовлетворения в семьей.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701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9955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Обеспечение методическими материалами и средствами обучения и воспитания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486" y="1529524"/>
            <a:ext cx="8596668" cy="47038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27909" y="1720840"/>
            <a:ext cx="791609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1.Аверина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И.Е. – Физкультурные минутки и динамические паузы в дошкольных образовательных учреждениях: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практ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пособие / И.Е. Аверина. – 3-е изд. – М.: Айрис-пресс, 2007. – 144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Бережнова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О.В., В.В. Бойко Физическое развитие детей 3-7 лет «Малыши-крепыши», 2016-135с.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Пензулаева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Л.И. Физическая культура в детском саду.   Младшая группа 20014 – 112с.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4.Э.Я.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Степаненкова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Сборник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подвижн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игр. Для занятий с детьми 2-7 лет. – 2-е изд.,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испр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И доп.  – М.:МОЗАИКА – СИНТЕЗ, 2021. – 168 с.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136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4454" y="640882"/>
            <a:ext cx="9211065" cy="4362192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pPr indent="0" algn="just">
              <a:lnSpc>
                <a:spcPct val="115000"/>
              </a:lnSpc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Рабочая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разработана на основе общеобразовательной программы дошкольного образования на основе примерной основной общеобразовательной программы дошкольного образования «ОТ РОЖДЕНИЯ ДО ШКОЛЫ» / Под ред. Н. Е.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Вераксы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Т. С. Комаровой, М. А. Васильевой, образовательной программы ДОУ – в соответствии с Федеральными государственным образовательным стандартом к структуре основной общеобразовательной программы дошкольного образования для детей дошкольного возраста. Рабочая программа ориентирована на использование учебно-методического комплекта: Л.И.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Пензулаева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«Физическая культура в детском саду: Средняя группа. –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М.:Мозаика-Синтез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2014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</a:p>
          <a:p>
            <a:pPr indent="0" algn="just">
              <a:lnSpc>
                <a:spcPct val="115000"/>
              </a:lnSpc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Часть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программы, формируемой участниками образовательных отношений реализуется с учётом парциальной программы физического развития детей дошкольного возраста «Малыши крепыши» (О.В.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В.В. Бойко).</a:t>
            </a:r>
          </a:p>
          <a:p>
            <a:pPr indent="0" algn="just">
              <a:lnSpc>
                <a:spcPct val="115000"/>
              </a:lnSpc>
              <a:buNone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7904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272" y="215011"/>
            <a:ext cx="11145472" cy="595766"/>
          </a:xfrm>
        </p:spPr>
        <p:txBody>
          <a:bodyPr>
            <a:normAutofit fontScale="90000"/>
          </a:bodyPr>
          <a:lstStyle/>
          <a:p>
            <a:pPr lvl="0" indent="354013" defTabSz="914400" eaLnBrk="0" fontAlgn="base" hangingPunct="0">
              <a:spcAft>
                <a:spcPct val="0"/>
              </a:spcAft>
              <a:tabLst>
                <a:tab pos="-114300" algn="l"/>
              </a:tabLst>
            </a:pPr>
            <a:r>
              <a:rPr lang="ru-RU" sz="2700" dirty="0" smtClean="0">
                <a:solidFill>
                  <a:srgbClr val="FF0000"/>
                </a:solidFill>
              </a:rPr>
              <a:t>                      </a:t>
            </a:r>
            <a:r>
              <a:rPr lang="ru-RU" sz="27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Материально техническое </a:t>
            </a:r>
            <a:r>
              <a:rPr lang="ru-RU" sz="2700" b="1" dirty="0">
                <a:solidFill>
                  <a:srgbClr val="C00000"/>
                </a:solidFill>
                <a:cs typeface="Times New Roman" panose="02020603050405020304" pitchFamily="18" charset="0"/>
              </a:rPr>
              <a:t>обеспечение </a:t>
            </a:r>
            <a:r>
              <a:rPr lang="ru-RU" sz="27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программы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altLang="ru-RU" sz="2700" b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Физическое </a:t>
            </a:r>
            <a:r>
              <a:rPr lang="ru-RU" altLang="ru-RU" sz="27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развитие.</a:t>
            </a:r>
            <a:r>
              <a:rPr lang="ru-RU" altLang="ru-RU" sz="2700" dirty="0">
                <a:solidFill>
                  <a:srgbClr val="C00000"/>
                </a:solidFill>
                <a:latin typeface="Arial" panose="020B0604020202020204" pitchFamily="34" charset="0"/>
              </a:rPr>
              <a:t/>
            </a:r>
            <a:br>
              <a:rPr lang="ru-RU" altLang="ru-RU" sz="2700" dirty="0">
                <a:solidFill>
                  <a:srgbClr val="C00000"/>
                </a:solidFill>
                <a:latin typeface="Arial" panose="020B0604020202020204" pitchFamily="34" charset="0"/>
              </a:rPr>
            </a:br>
            <a:r>
              <a:rPr lang="ru-RU" altLang="ru-RU" sz="2700" dirty="0" smtClean="0">
                <a:solidFill>
                  <a:srgbClr val="C00000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700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Центр:  </a:t>
            </a:r>
            <a:r>
              <a:rPr lang="ru-RU" alt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altLang="ru-RU" sz="2700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Здоровячок</a:t>
            </a:r>
            <a:r>
              <a:rPr lang="ru-RU" altLang="ru-RU" sz="27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r>
              <a:rPr lang="ru-RU" altLang="ru-RU" sz="3200" dirty="0">
                <a:solidFill>
                  <a:srgbClr val="C00000"/>
                </a:solidFill>
                <a:latin typeface="Arial" panose="020B0604020202020204" pitchFamily="34" charset="0"/>
              </a:rPr>
              <a:t/>
            </a:r>
            <a:br>
              <a:rPr lang="ru-RU" altLang="ru-RU" sz="3200" dirty="0">
                <a:solidFill>
                  <a:srgbClr val="C00000"/>
                </a:solidFill>
                <a:latin typeface="Arial" panose="020B0604020202020204" pitchFamily="34" charset="0"/>
              </a:rPr>
            </a:br>
            <a: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116579"/>
              </p:ext>
            </p:extLst>
          </p:nvPr>
        </p:nvGraphicFramePr>
        <p:xfrm>
          <a:off x="471273" y="1634491"/>
          <a:ext cx="4590297" cy="51746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0237">
                  <a:extLst>
                    <a:ext uri="{9D8B030D-6E8A-4147-A177-3AD203B41FA5}">
                      <a16:colId xmlns:a16="http://schemas.microsoft.com/office/drawing/2014/main" val="3473430531"/>
                    </a:ext>
                  </a:extLst>
                </a:gridCol>
                <a:gridCol w="1580060">
                  <a:extLst>
                    <a:ext uri="{9D8B030D-6E8A-4147-A177-3AD203B41FA5}">
                      <a16:colId xmlns:a16="http://schemas.microsoft.com/office/drawing/2014/main" val="4026221387"/>
                    </a:ext>
                  </a:extLst>
                </a:gridCol>
              </a:tblGrid>
              <a:tr h="5174651"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Мячи резиновые: большие, средние, маленькие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Мячи надувные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Гимнастические палки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Скакалки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Кегли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Обручи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Цветные флажки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Цветные  ленты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Гантели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Мешочки с песком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Коврики гимнастические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Городки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Клюшки, шайба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Бадминтон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Мягкие модули  (кубики и т.д.)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11/11/13шт.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14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37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12 (пар)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15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 (пара)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11шт.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722329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593063"/>
              </p:ext>
            </p:extLst>
          </p:nvPr>
        </p:nvGraphicFramePr>
        <p:xfrm>
          <a:off x="5490424" y="1634491"/>
          <a:ext cx="6003054" cy="5174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6698">
                  <a:extLst>
                    <a:ext uri="{9D8B030D-6E8A-4147-A177-3AD203B41FA5}">
                      <a16:colId xmlns:a16="http://schemas.microsoft.com/office/drawing/2014/main" val="663630038"/>
                    </a:ext>
                  </a:extLst>
                </a:gridCol>
                <a:gridCol w="2066356">
                  <a:extLst>
                    <a:ext uri="{9D8B030D-6E8A-4147-A177-3AD203B41FA5}">
                      <a16:colId xmlns:a16="http://schemas.microsoft.com/office/drawing/2014/main" val="656199288"/>
                    </a:ext>
                  </a:extLst>
                </a:gridCol>
              </a:tblGrid>
              <a:tr h="5174650"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Гимнастический мат, гимнастические палки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Гимнастические скамейки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Стенка гимнастическая  (деревянная)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Конус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Дуга для 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</a:rPr>
                        <a:t>подлезания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Санки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Велосипед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Канат, Шнуры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Самокаты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Лыжи, лыжные палки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Теннисные ракетки, мяч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Сетка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Кольцо баскетбольное Щит для метания,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Набивные мячи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Баскетбольные мячи, Волейбольные мячи,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Футбольные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мячи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Стойки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Газовые кольца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Рукава для эстафеты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Напольное бревно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61" marR="65561" marT="0" marB="0"/>
                </a:tc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11/2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4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6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5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1/2 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11(пар)/11 (пар)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2/2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6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11/12/5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4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6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</a:rPr>
                        <a:t>1 шт.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61" marR="65561" marT="0" marB="0"/>
                </a:tc>
                <a:extLst>
                  <a:ext uri="{0D108BD9-81ED-4DB2-BD59-A6C34878D82A}">
                    <a16:rowId xmlns:a16="http://schemas.microsoft.com/office/drawing/2014/main" val="1768120679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726882" y="1037968"/>
            <a:ext cx="25285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Спортивный зал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24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433508" y="1467521"/>
            <a:ext cx="8596668" cy="3880773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  <a:scene3d>
            <a:camera prst="perspectiveBelow"/>
            <a:lightRig rig="threePt" dir="t"/>
          </a:scene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8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Спасибо</a:t>
            </a:r>
            <a:r>
              <a:rPr lang="ru-RU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48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 внимание</a:t>
            </a:r>
            <a:endParaRPr lang="ru-RU" sz="48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516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9086" y="609600"/>
            <a:ext cx="8424915" cy="5765442"/>
          </a:xfrm>
        </p:spPr>
        <p:txBody>
          <a:bodyPr>
            <a:normAutofit/>
          </a:bodyPr>
          <a:lstStyle/>
          <a:p>
            <a:r>
              <a:rPr lang="ru-RU" sz="2700" dirty="0" smtClean="0">
                <a:solidFill>
                  <a:srgbClr val="C00000"/>
                </a:solidFill>
              </a:rPr>
              <a:t> </a:t>
            </a:r>
            <a:r>
              <a:rPr lang="ru-RU" sz="2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</a:t>
            </a: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физической культуре составлена в соответствии с нормативно-правовыми документами, регламентирующими деятельность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ДОУ: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России) от 30 августа 2013 г. N 1014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образования";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-Федеральный закон от 29 декабря 2012 г. N 273-ФЗ "Об образовании в Российской Федерации";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-Постановление Главного государственного санитарного врача СанПиНом 2.4.3648-20 "Санитарно-эпидемиологические требования к устройству, содержанию и организации режима работы дошкольных образовательных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организаций».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179208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955" y="236621"/>
            <a:ext cx="8596668" cy="13208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Цель программы: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088" y="1104521"/>
            <a:ext cx="10080757" cy="47215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целостной системы с активным взаимодействием всех участников педагогического процесса, обеспечивающей оптимальные условия для перехода на новый, более высокий уровень работы   по   физическому развитию   детей, формированию у них физических способностей и качеств с учетом их психофизического развития, индивидуальных возможностей и склонностей, обеспечивающей охрану и укрепление здоровья, формирование основ   здорового образа жизни. 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цели программы первостепенное значение имеет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следующих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 физических качеств — скоростных, силовых, гибкости, выносливости, координации;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накопление и обогащение двигательного опыта детей — овладение основными двигательными режимами (бег, ходьба, прыжки, метание, лазанье);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 потребности в двигательной активности и физическом совершенствовании;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здорового, жизнерадостного, жизнестойкого, физически совершенного, гармонически и творчески развитого ребенка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ценностей здорового образа жизни.</a:t>
            </a:r>
          </a:p>
        </p:txBody>
      </p:sp>
    </p:spTree>
    <p:extLst>
      <p:ext uri="{BB962C8B-B14F-4D97-AF65-F5344CB8AC3E}">
        <p14:creationId xmlns:p14="http://schemas.microsoft.com/office/powerpoint/2010/main" val="399489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7790" y="583842"/>
            <a:ext cx="8596668" cy="51086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парциальной программы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«Малыши крепыши»  (О.В. </a:t>
            </a:r>
            <a:r>
              <a:rPr lang="ru-RU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Бережнова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В.В. Бойко)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4583" y="2168433"/>
            <a:ext cx="8671087" cy="3807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и укрепление физического и психического здоровья ребёнка, формирование привычки к здоровому образу жизни, развитие его физических качеств и совершенствование двигательных навыков.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приобретение детьми опыта в двигательной деятельности (выполнение упражнений, нацеленных на развитие координации гибкости);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начальных представлении о некоторых видах спорта, овладение подвижными играми с правилами;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становление целенаправленности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двигательной сфере;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становление ценностей ЗОЖ;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создание условий для укрепления и охраны здоровья детей;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приобщение детей к физической культуре.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3263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101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к формированию программы: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26525"/>
            <a:ext cx="8596668" cy="4714838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развивающего образования, целью которого является развитие ребенка;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научной обоснованности и практической применимости (соответствует основным положениям возрастной психологии и дошкольной педагогики);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принципа интеграции образовательных областей в соответствии с возрастными возможностями и особенностями воспитанников;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комплексно-тематический принцип построения образовательного процесса;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культуросообразности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Учитывает национальные ценности и традиции в образовании;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соответствует критериям полноты, необходимости и достаточности (позволяет решать поставленные цели и задачи на необходимом и достаточном материале, максимально приближаясь к разумному «минимуму»);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единство воспитательных, обучающих и развивающих целей и задач процесса образования детей дошкольного возраста, в ходе реализации которых формируются такие знания, умения и навыки, которые имеют непосредственное отношение к развитию дошкольников.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8207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программы, формируемой участниками образовательных отношений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4021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психологической комфортности: взаимоотношения между детьми и взрослыми строятся на основе доброжелательности, поддержки и взаимопомощи;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деятельности: основной акцент делается на организацию самостоятельных детских открытий в процессе разнообразных видов деятельности и активности детей (в первую очередь – двигательной, а также игровой, коммуникативной; педагог выступает прежде всего как организатор образовательной деятельности;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целостности: стратегия и тактика образовательной деятельности с детьми опирается на представление о целостной жизнедеятельности ребенка (у ребенка формируется целостное представление о мире, себе самом, своих физических возможностях, ценностях здорового образа жизни);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минимакса: создаются условия для продвижения каждого ребенка по индивидуальной траектории физического развития и саморазвития – в своем темпе, на уровне своего возможного максимума;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творчества: образовательная деятельность ориентирована на развитие творческих способностей каждого ребенка, приобретение им собственного опыта двигательной деятельности и активности;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вариативности: детям предоставляются возможности выбора видов двигательной активности, участников совместной деятельности, материалов и атрибутов, способа действия и др.;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непрерывности: обеспечивается преемственность в содержании, технологиях и методах между дошкольными и начальным общим образованием, определяется дальняя перспектива физического развития.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5967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972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</a:rPr>
              <a:t>Возрастные и индивидуальные особенности детей </a:t>
            </a:r>
            <a:r>
              <a:rPr lang="ru-RU" sz="2700" b="1" dirty="0" smtClean="0">
                <a:solidFill>
                  <a:srgbClr val="C00000"/>
                </a:solidFill>
              </a:rPr>
              <a:t>средней  </a:t>
            </a:r>
            <a:r>
              <a:rPr lang="ru-RU" sz="2700" b="1" dirty="0">
                <a:solidFill>
                  <a:srgbClr val="C00000"/>
                </a:solidFill>
              </a:rPr>
              <a:t>группы.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6828"/>
            <a:ext cx="8061717" cy="46621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пятом году жизни движения ребёнка становятся более уверенными и координированными. Внимание приобретает всё более устойчивый характер, совершенствуется зрительное, слуховое и осязательное восприятия, развивается целенаправленное запоминание. Дети уже способны различать разные виды движений, выделять их элементы. Появляется интерес к результатам движения. Потребность выполнять его в соответствии с образцом. Двигательная активность ребёнка этого возраста характеризуется соответствующими изменениями в основных движениях. Ходить и бегать, соблюдая правильную технику движений.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70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96214"/>
            <a:ext cx="8596668" cy="759854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Планируемые результаты освоения программы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95460"/>
            <a:ext cx="9059094" cy="6162540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1.Сохранение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укрепление физического и психического здоровья      детей;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Воспитание культурно-гигиенических навыков;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3.Сформированность начальных представлений о здоровом образе      жизни;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4.Развитие физических качеств (скоростных, силовых, гибкости,  выносливости и координации);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5.Накопление и обогащение двигательного опыта детей;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6.Овладение основными видами движения;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7.Сформированность у воспитанников потребности в двигательной      активности и физическом совершенствовании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i="1" dirty="0" smtClean="0"/>
              <a:t>     </a:t>
            </a:r>
            <a:r>
              <a:rPr lang="ru-RU" sz="1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Обязательной </a:t>
            </a:r>
            <a:r>
              <a:rPr lang="ru-RU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программы</a:t>
            </a:r>
            <a:endParaRPr lang="ru-RU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дошкольного детства (гибкость, пластичность развития ребенка, высокий разброс вариантов его развития, его непосредственность и непроизвольность) не позволяет требовать от ребенка дошкольного возраста достижения конкретных образовательных результатов и обусловливает необходимость определения результатов освоения образовательной программы в виде целевых ориентиров:</a:t>
            </a:r>
          </a:p>
          <a:p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ребенок овладевает основными культурными средствами, способами деятельности, проявляет инициативу и самостоятельность в разных видах деятельности;</a:t>
            </a:r>
          </a:p>
          <a:p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способен договариваться, учитывать интересы и чувства других, сопереживать неудачам и радоваться успехам других; адекватно проявляет свои чувства, в том числе чувство веры в себя, старается разрешать конфликты. Умеет выражать и отстаивать свою позицию по разным вопросам;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37376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263</TotalTime>
  <Words>3618</Words>
  <Application>Microsoft Office PowerPoint</Application>
  <PresentationFormat>Широкоэкранный</PresentationFormat>
  <Paragraphs>208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Wingdings 3</vt:lpstr>
      <vt:lpstr>Аспект</vt:lpstr>
      <vt:lpstr>Краткая презентация к рабочей программе по  «физической культуре»  средней  группы 2022-2023                                    Инструктор по ФК:                                                Бердюгина О.М.</vt:lpstr>
      <vt:lpstr>Презентация PowerPoint</vt:lpstr>
      <vt:lpstr> Рабочая программа по физической культуре составлена в соответствии с нормативно-правовыми документами, регламентирующими деятельность ДОУ: Приказ Министерства образования и науки Российской Федерации (Минобрнауки России) от 30 августа 2013 г. N 1014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образования"; -Федеральный закон от 29 декабря 2012 г. N 273-ФЗ "Об образовании в Российской Федерации"; -Постановление Главного государственного санитарного врача СанПиНом 2.4.3648-20 "Санитарно-эпидемиологические требования к устройству, содержанию и организации режима работы дошкольных образовательных организаций».</vt:lpstr>
      <vt:lpstr>Цель программы:</vt:lpstr>
      <vt:lpstr>Задачи парциальной программы «Малыши крепыши»  (О.В. Бережнова, В.В. Бойко)» </vt:lpstr>
      <vt:lpstr>Принципы к формированию программы: </vt:lpstr>
      <vt:lpstr>Части программы, формируемой участниками образовательных отношений Принципы:</vt:lpstr>
      <vt:lpstr>Возрастные и индивидуальные особенности детей средней  группы.  </vt:lpstr>
      <vt:lpstr>Планируемые результаты освоения программы </vt:lpstr>
      <vt:lpstr>Презентация PowerPoint</vt:lpstr>
      <vt:lpstr>Планируемые результаты освоения парциальных программ Парциальная программа «Малыши-крепыши» </vt:lpstr>
      <vt:lpstr>Задачи и содержание работы по  физическому развитию в средней  группе  Формирование начальных представлений о здоровом образе жизни. </vt:lpstr>
      <vt:lpstr>Презентация PowerPoint</vt:lpstr>
      <vt:lpstr>Презентация PowerPoint</vt:lpstr>
      <vt:lpstr>Примерный перечень основных движений, спортивных игр и упражнений </vt:lpstr>
      <vt:lpstr>Презентация PowerPoint</vt:lpstr>
      <vt:lpstr>Презентация PowerPoint</vt:lpstr>
      <vt:lpstr>Особенности взаимодействия педагогического коллектива с семьями воспитанников </vt:lpstr>
      <vt:lpstr>Обеспечение методическими материалами и средствами обучения и воспитания </vt:lpstr>
      <vt:lpstr>                      Материально техническое обеспечение программы Физическое развитие.     Центр:  «Здоровячок».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к рабочей программе</dc:title>
  <dc:creator>User</dc:creator>
  <cp:lastModifiedBy>User</cp:lastModifiedBy>
  <cp:revision>46</cp:revision>
  <dcterms:created xsi:type="dcterms:W3CDTF">2021-05-23T10:30:15Z</dcterms:created>
  <dcterms:modified xsi:type="dcterms:W3CDTF">2022-10-19T09:46:30Z</dcterms:modified>
</cp:coreProperties>
</file>