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6" r:id="rId3"/>
    <p:sldId id="257" r:id="rId4"/>
    <p:sldId id="285" r:id="rId5"/>
    <p:sldId id="287" r:id="rId6"/>
    <p:sldId id="288" r:id="rId7"/>
    <p:sldId id="307" r:id="rId8"/>
    <p:sldId id="291" r:id="rId9"/>
    <p:sldId id="292" r:id="rId10"/>
    <p:sldId id="294" r:id="rId11"/>
    <p:sldId id="297" r:id="rId12"/>
    <p:sldId id="298" r:id="rId13"/>
    <p:sldId id="306" r:id="rId14"/>
    <p:sldId id="302" r:id="rId15"/>
    <p:sldId id="303" r:id="rId16"/>
    <p:sldId id="304" r:id="rId17"/>
    <p:sldId id="305" r:id="rId18"/>
    <p:sldId id="295" r:id="rId19"/>
    <p:sldId id="299" r:id="rId20"/>
    <p:sldId id="283" r:id="rId21"/>
    <p:sldId id="284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20575" y="4755848"/>
            <a:ext cx="7766936" cy="782068"/>
          </a:xfrm>
        </p:spPr>
        <p:txBody>
          <a:bodyPr/>
          <a:lstStyle/>
          <a:p>
            <a:pPr algn="ctr"/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>Краткая презентация к рабочей программе по </a:t>
            </a:r>
            <a:br>
              <a:rPr lang="ru-RU" sz="3600" dirty="0" smtClean="0"/>
            </a:br>
            <a:r>
              <a:rPr lang="ru-RU" sz="3600" dirty="0" smtClean="0"/>
              <a:t>«физической культуре»</a:t>
            </a:r>
            <a:br>
              <a:rPr lang="ru-RU" sz="3600" dirty="0" smtClean="0"/>
            </a:br>
            <a:r>
              <a:rPr lang="ru-RU" sz="3600" dirty="0" smtClean="0"/>
              <a:t> </a:t>
            </a:r>
            <a:r>
              <a:rPr lang="ru-RU" sz="3600" dirty="0"/>
              <a:t>1</a:t>
            </a:r>
            <a:r>
              <a:rPr lang="ru-RU" sz="3600" dirty="0" smtClean="0"/>
              <a:t> младшей группы</a:t>
            </a:r>
            <a:br>
              <a:rPr lang="ru-RU" sz="3600" dirty="0" smtClean="0"/>
            </a:br>
            <a:r>
              <a:rPr lang="ru-RU" sz="3600" dirty="0" smtClean="0"/>
              <a:t>2022-2023</a:t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                                  </a:t>
            </a:r>
            <a:r>
              <a:rPr lang="ru-RU" sz="2400" dirty="0" smtClean="0"/>
              <a:t>Инструктор по ФК:</a:t>
            </a:r>
            <a:br>
              <a:rPr lang="ru-RU" sz="2400" dirty="0" smtClean="0"/>
            </a:br>
            <a:r>
              <a:rPr lang="ru-RU" sz="2400" dirty="0"/>
              <a:t> </a:t>
            </a:r>
            <a:r>
              <a:rPr lang="ru-RU" sz="2400" dirty="0" smtClean="0"/>
              <a:t>                                              </a:t>
            </a:r>
            <a:r>
              <a:rPr lang="ru-RU" sz="2400" dirty="0" err="1" smtClean="0"/>
              <a:t>Бердюгина</a:t>
            </a:r>
            <a:r>
              <a:rPr lang="ru-RU" sz="2400" dirty="0" smtClean="0"/>
              <a:t> О.М.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38141" y="180304"/>
            <a:ext cx="7766936" cy="1133341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автономное образовательное учреждение </a:t>
            </a:r>
          </a:p>
          <a:p>
            <a:pPr algn="ctr"/>
            <a:r>
              <a:rPr lang="ru-RU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Чернокоровская</a:t>
            </a:r>
            <a: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СОШ</a:t>
            </a:r>
          </a:p>
          <a:p>
            <a:pPr algn="ctr"/>
            <a: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общеразвивающей направленности</a:t>
            </a:r>
          </a:p>
          <a:p>
            <a:pPr algn="ctr"/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70374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3429" y="236621"/>
            <a:ext cx="8596668" cy="845713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solidFill>
                  <a:srgbClr val="C00000"/>
                </a:solidFill>
              </a:rPr>
              <a:t>Планируемые результаты освоения парциальных программ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9731" y="1106397"/>
            <a:ext cx="8596668" cy="494548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7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Парциальная </a:t>
            </a:r>
            <a:r>
              <a:rPr lang="ru-RU" sz="17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</a:t>
            </a:r>
            <a:r>
              <a:rPr lang="ru-RU" sz="17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«Малыши-крепыши»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имеет представление о ценностях здоровья; 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ребёнка сформировано желание вести здоровый образ жизни;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имеет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представление о том, что утренняя зарядка, игры, физические упражнения вызывают хорошее настроение; с помощью сна восстанавливаются силы;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знаком с упражнениями, укрепляющими различные органы и системы организма, имеет представление о необходимости закаливания;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 наблюдается повышение выносливости к осуществлению динамической работы. 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8653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1398" y="272715"/>
            <a:ext cx="8596668" cy="755561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solidFill>
                  <a:srgbClr val="C00000"/>
                </a:solidFill>
              </a:rPr>
              <a:t>Задачи и содержание работы по  физическому развитию в младшей  группе (от </a:t>
            </a:r>
            <a:r>
              <a:rPr lang="ru-RU" sz="2700" b="1" dirty="0" smtClean="0">
                <a:solidFill>
                  <a:srgbClr val="C00000"/>
                </a:solidFill>
              </a:rPr>
              <a:t>2-3)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9841" y="1028276"/>
            <a:ext cx="8595233" cy="58297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Физкультурно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оздоровительная работа.</a:t>
            </a:r>
            <a:endParaRPr lang="ru-RU" sz="2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течении года у детей воспитывают интерес и желание участвовать в подвижных играх и физических упражнениях на прогулке.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проведении закаливающих мероприятий осуществлять дифференцированный подход к детям с учетом состояния их здоровья.</a:t>
            </a:r>
          </a:p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Специальные закаливающие процедуры проводить по решению администрации и медицинского персонала дошкольного учреждения, принимая во внимание пожелания родителей.</a:t>
            </a:r>
          </a:p>
          <a:p>
            <a:pPr marL="0" indent="0">
              <a:buNone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86935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5818" y="370426"/>
            <a:ext cx="10034161" cy="66871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Воспитание культурно-гигиенических навыков</a:t>
            </a:r>
            <a:r>
              <a:rPr lang="ru-RU" sz="2800" b="1" dirty="0">
                <a:solidFill>
                  <a:srgbClr val="C00000"/>
                </a:solidFill>
                <a:latin typeface="+mj-lt"/>
              </a:rPr>
              <a:t>.</a:t>
            </a:r>
            <a:endParaRPr lang="ru-RU" sz="2800" dirty="0">
              <a:solidFill>
                <a:srgbClr val="C00000"/>
              </a:solidFill>
              <a:latin typeface="+mj-lt"/>
            </a:endParaRPr>
          </a:p>
          <a:p>
            <a:pPr marL="0" indent="0">
              <a:buNone/>
            </a:pPr>
            <a:r>
              <a:rPr lang="ru-RU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Продолжать учить детей под контролем взрослого, а затем самостоятельно мыть руки по мере загрязнения и перед едой, насухо вытирать лицо и руки полотенцем.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Учить с помощью взрослого приводить себя в порядок. Формировать навык пользования индивидуальными предметами (носовым платком, салфеткой, полотенцем, расческой, горшком).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Учить держать ложку в правой руке.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Задачи по физической культуре:</a:t>
            </a:r>
            <a:endParaRPr lang="ru-RU" sz="2400" dirty="0">
              <a:solidFill>
                <a:srgbClr val="C00000"/>
              </a:solidFill>
              <a:latin typeface="+mj-lt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 smtClean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	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Формировать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сохранять устойчивое положение тела, правильную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осанку.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Учить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ходить и бегать, не наталкиваясь друг на друга, с согласованными, свободными движениями рук и ног. 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Приучать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действовать сообща придерживаясь определенного направления передвижения с опорой на зрительные ориентир, менять направление и характер движения во время ходьбы и бега в соответствии с указанием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педагога.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Учить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ползать, лазать, разнообразно действовать с мячом (брать, держать, переносить, класть, бросать, катать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Учить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прыжкам на двух ногах на месте, с продвижением вперед, в длину с места, отталкиваясь двумя ногами.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23991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10491409" cy="132080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Подвижные игры.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у детей желание играть вместе с воспитателем в подвижные игры с простым содержанием, несложными движениями. Способствовать развитию умения детей играть в игры, в ходе которых совершенствуются основные движения (ходьба, бег, бросание, катание). Учить выразительности движений, умению передавать простейшие действия некоторых персонажей (попрыгать, как зайчики; поклевать зернышки и попить водичку, как цыплята, и т.д.).</a:t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27466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9366" y="272716"/>
            <a:ext cx="8596668" cy="768439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solidFill>
                  <a:srgbClr val="C00000"/>
                </a:solidFill>
              </a:rPr>
              <a:t>Примерный перечень основных движений, спортивных игр и упражнений</a:t>
            </a:r>
            <a:r>
              <a:rPr lang="ru-RU" dirty="0">
                <a:solidFill>
                  <a:srgbClr val="C00000"/>
                </a:solidFill>
              </a:rPr>
              <a:t/>
            </a:r>
            <a:br>
              <a:rPr lang="ru-RU" dirty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9365" y="1057750"/>
            <a:ext cx="9693888" cy="539117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9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Основные </a:t>
            </a:r>
            <a:r>
              <a:rPr lang="ru-RU" sz="19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движения</a:t>
            </a:r>
            <a:r>
              <a:rPr lang="ru-RU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Ходьба.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Ходьба подгруппами и всей группой, парами, по кругу, взявшись за руки, с изменением темпа, с переходом на бег, и наоборот, с изменением направления, врассыпную (после 2 лет 6 месяцев), обходят предмет, приставным шагом вперед, в стороны.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Упражнения в равновесии.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Ходьба по прямой дорожке (ширина 20см., длина 2 – 3м.),  с перешагиванием через предметы (высота 10 – 15 см.); по доске, гимнастической скамейке, бревну (ширина 20 – 25 см.). Кружение в медленном темпе (с предметом в руках).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Бег.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Бег подгруппами и всей группой в прямом направлении, друг за другом, в колонне по одному, в медленном темпе в течении 30-40 секунд (непрерывно), с изменением темпа. Бег между двумя шнурами, линиями (расстоянием между ними 25-30 см.).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Ползание, лазанье.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Ползание на четвереньках по прямой (расстояние 3-4 м), по доске, лежащей на полу; по наклонной доске, приподнятой одним концом на высоту 20-30 см; по гимнастической скамейке.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Подлезание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под воротца, веревку (высота 30-40см.),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перелезание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через бревно. Лазанье по лесенке-стремянке, гимнастической стенке вверх и вниз (высота 1,5 м.) удобным для ребенка способом.  </a:t>
            </a: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5743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5818" y="782549"/>
            <a:ext cx="9278035" cy="5721282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Катание, бросание, ловля, метание. 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Катание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мяча двумя руками и одной рукой педагогу, друг другу, под дугу, стоя и сидя (расстояние 50-100см.); бросание мяча вперед двумя руками снизу, от груди, из-за  головы, через шнур, натянутый на уровне груди ребенка, с расстояния 1-1,5м., через сетку, натянутую на уровне роста ребенка. Метание мячей, набивных мешочков, шишек на дальность правой и левой рукой; в горизонтальную цель – двумя руками, правой (левой) рукой с расстояния 1м. Ловля мяча, брошенного педагогом с расстояния 50-100см.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Прыжки.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Прыжки на двух ногах на месте, слегка продвигаясь вперед; прыжки на двух ногах через шнур (линию); через две параллельные линии (10-30 см.). Прыжки вверх с касанием предмета, находящегося на 10-15 см. выше поднятой руки ребенка. </a:t>
            </a: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1609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4596" y="235367"/>
            <a:ext cx="9628814" cy="66226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100" b="1" dirty="0">
                <a:solidFill>
                  <a:srgbClr val="C00000"/>
                </a:solidFill>
                <a:latin typeface="+mj-lt"/>
              </a:rPr>
              <a:t>Общеразвивающие упражнения</a:t>
            </a:r>
            <a:endParaRPr lang="ru-RU" sz="3100" dirty="0">
              <a:solidFill>
                <a:srgbClr val="C00000"/>
              </a:solidFill>
              <a:latin typeface="+mj-lt"/>
            </a:endParaRP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Упражнения для кистей рук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и укрепления мышц плечевого пояса.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Поднимать руки вперед, вверх, в стороны; скрещивать их вперед грудью и разводить в стороны. Отводить руки назад, за спину; сгибать и разгибать их. Хлопать руками перед собой, над головой, размахивать вперед-назад,  вниз-вверх.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Упражнения для развития и укрепления мышц спины и гибкости позвоночника.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Поворачиваться вправо-влево, передавая предметы рядом стоящему (сидящему). Наклоняться вперед и в стороны. Поочередно сгибать и разгибать ноги, сидя на полу. Поднимать и опускать ноги, лежа на спине. Стоя на коленях, садиться на пятки и подниматься.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Упражнения для развития и укрепления мышц брюшного пресса и ног.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Ходить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месте. Сгибать левую (правую) ноги в колене (с поддержкой) из исходного положения стоя. Приседать, держась за опору; потягиваться, поднимаясь на носки. Выставлять ногу вперед на пятку. Шевелить пальцами ног (сидя).</a:t>
            </a: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4323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02162" y="695525"/>
            <a:ext cx="8596668" cy="388077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400" b="1" dirty="0">
                <a:solidFill>
                  <a:srgbClr val="C00000"/>
                </a:solidFill>
                <a:latin typeface="+mj-lt"/>
              </a:rPr>
              <a:t>Подвижные игры</a:t>
            </a:r>
            <a:r>
              <a:rPr lang="ru-RU" sz="2400" dirty="0">
                <a:solidFill>
                  <a:srgbClr val="C00000"/>
                </a:solidFill>
                <a:latin typeface="+mj-lt"/>
              </a:rPr>
              <a:t> </a:t>
            </a:r>
          </a:p>
          <a:p>
            <a:r>
              <a:rPr lang="ru-RU" sz="1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ходьбой и бегом.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«Догони мяч», «По тропинке», «Через ручеек», «Кто тише», «Перешагни через палку», «Догоните меня!», «Воробышки и автомобиль», «Солнышко и дождик», «Птички летают», «Принеси предмет». </a:t>
            </a:r>
          </a:p>
          <a:p>
            <a:r>
              <a:rPr lang="ru-RU" sz="1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ползанием. 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«Доползи до погремушки», «Проползти в воротца», «Не переползай линию!», «Обезьянка».</a:t>
            </a:r>
          </a:p>
          <a:p>
            <a:r>
              <a:rPr lang="ru-RU" sz="1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бросанием и ловлей мяча.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«Мяч в кругу», «Прокати мяч», «Лови мяч», </a:t>
            </a:r>
          </a:p>
          <a:p>
            <a:pPr marL="0" indent="0">
              <a:buNone/>
            </a:pPr>
            <a:r>
              <a:rPr lang="ru-RU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«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Попади в воротца», «Целься точнее».</a:t>
            </a:r>
          </a:p>
          <a:p>
            <a:r>
              <a:rPr lang="ru-RU" sz="1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подпрыгиванием. 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«Мой веселый, звонкий мяч», «Зайка беленький сидит», «Птички в гнездышках», «Через ручеек».</a:t>
            </a:r>
          </a:p>
          <a:p>
            <a:r>
              <a:rPr lang="ru-RU" sz="1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ориентировку в пространстве.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«Где звенит?», «Найди флажок».</a:t>
            </a:r>
          </a:p>
          <a:p>
            <a:r>
              <a:rPr lang="ru-RU" sz="1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Движение под музыку и пение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«Поезд», «Заинька», «Флажок».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27970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3456" y="279664"/>
            <a:ext cx="8596668" cy="742681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solidFill>
                  <a:srgbClr val="C00000"/>
                </a:solidFill>
              </a:rPr>
              <a:t>Особенности взаимодействия педагогического коллектива с семьями воспитанников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13614"/>
            <a:ext cx="9020458" cy="4884155"/>
          </a:xfrm>
        </p:spPr>
        <p:txBody>
          <a:bodyPr>
            <a:normAutofit/>
          </a:bodyPr>
          <a:lstStyle/>
          <a:p>
            <a:pPr lvl="0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изучить отношения педагогов и родителей к различным вопросам воспитания, обучения, развития детей, условий организации разнообразной деятельности в организации и семье;</a:t>
            </a:r>
          </a:p>
          <a:p>
            <a:pPr lvl="0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познакомить педагогов и родителей с лучшим опытом воспитания детей в дошкольной образовательной организации и семье, а также с трудностями, возникающими в семейном и общественном воспитании дошкольников;</a:t>
            </a:r>
          </a:p>
          <a:p>
            <a:pPr lvl="0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создавать условия для разнообразного по содержанию и формам сотрудничества, способствующего развитию конструктивного взаимодействия педагогов и родителей с детьми;</a:t>
            </a:r>
          </a:p>
          <a:p>
            <a:pPr lvl="0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привлечь семьи воспитанников к участию в совместных мероприятиях различного уровня;</a:t>
            </a:r>
          </a:p>
          <a:p>
            <a:pPr lvl="0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поощрять родителей за внимательное отношение к разнообразным стремлениям и потребностям ребенка и создание необходимых условий для их удовлетворения в семьей.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87011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3429" y="320842"/>
            <a:ext cx="8596668" cy="819955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Обеспечение методическими материалами и средствами обучения и воспитания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7486" y="1529524"/>
            <a:ext cx="8596668" cy="4703851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1.Аверина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И.Е. – Физкультурные минутки и динамические паузы в дошкольных образовательных учреждениях: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пособие / И.Е. Аверина. – 3-е изд. – М.: Айрис-пресс, 2007. – 144 с.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2.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Бережнова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О.В.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В.В. Бойко Физическое развитие детей 3-7 лет «Малыши-крепыши», 2016-135с.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Пензулаева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Л.И. Физическая культура в детском саду.   Младшая группа 20014 –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112с.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4.Э.Я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Степаненкова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Сборник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подвижн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игр. Для занятий с детьми 2-7 лет. – 2-е изд.,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И доп.  – М.:МОЗАИКА – СИНТЕЗ, 2021. – 168 с.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3136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4455" y="640882"/>
            <a:ext cx="8596668" cy="3880773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Рабочая программа разработана на основе общеобразовательной программы дошкольного образования на основе примерной основной общеобразовательной программы дошкольного образования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РОЖДЕНИЯ ДО ШКОЛЫ.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Примерная основная общеобразовательная программа дошкольного образования/Под ред. Н.Е. </a:t>
            </a:r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Вераксы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Т.С.Комаровой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М.А.Васильевой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М.:МОЗАИКА – СИНТЕЗ, 2015.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соответствии с Федеральными государственным образовательным стандартом к структуре основной общеобразовательной программы дошкольного образования для детей дошкольного возраста. Рабочая программа ориентирована на использование учебно-методического комплекта: Л.И.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Пензулаева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«Физическая культура в детском саду: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Младшая группа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–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М.:Мозаика-Синтез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2014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».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Часть программы, формируемой участниками образовательных отношений реализуется с учётом парциальной программы физического развития детей дошкольного возраста «Малыши крепыши» (О.В.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Бережнова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В.В. Бойко).</a:t>
            </a: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47904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272" y="215011"/>
            <a:ext cx="11720728" cy="595766"/>
          </a:xfrm>
        </p:spPr>
        <p:txBody>
          <a:bodyPr>
            <a:normAutofit fontScale="90000"/>
          </a:bodyPr>
          <a:lstStyle/>
          <a:p>
            <a:pPr lvl="0" indent="354013" defTabSz="914400" eaLnBrk="0" fontAlgn="base" hangingPunct="0">
              <a:spcAft>
                <a:spcPct val="0"/>
              </a:spcAft>
              <a:tabLst>
                <a:tab pos="-114300" algn="l"/>
              </a:tabLst>
            </a:pPr>
            <a:r>
              <a:rPr lang="ru-RU" sz="2700" dirty="0" smtClean="0">
                <a:solidFill>
                  <a:srgbClr val="FF0000"/>
                </a:solidFill>
              </a:rPr>
              <a:t>                      </a:t>
            </a:r>
            <a:r>
              <a:rPr lang="ru-RU" sz="2700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Материально техническое </a:t>
            </a:r>
            <a:r>
              <a:rPr lang="ru-RU" sz="2700" b="1" dirty="0">
                <a:solidFill>
                  <a:srgbClr val="C00000"/>
                </a:solidFill>
                <a:cs typeface="Times New Roman" panose="02020603050405020304" pitchFamily="18" charset="0"/>
              </a:rPr>
              <a:t>обеспечение </a:t>
            </a:r>
            <a:r>
              <a:rPr lang="ru-RU" sz="2700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программы</a:t>
            </a:r>
            <a:r>
              <a:rPr lang="ru-RU" b="1" dirty="0" smtClean="0">
                <a:solidFill>
                  <a:srgbClr val="C00000"/>
                </a:solidFill>
              </a:rPr>
              <a:t/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altLang="ru-RU" sz="2700" b="1" dirty="0" smtClean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Физическое </a:t>
            </a:r>
            <a:r>
              <a:rPr lang="ru-RU" altLang="ru-RU" sz="27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развитие.</a:t>
            </a:r>
            <a:r>
              <a:rPr lang="ru-RU" altLang="ru-RU" sz="2700" dirty="0">
                <a:solidFill>
                  <a:srgbClr val="C00000"/>
                </a:solidFill>
                <a:latin typeface="Arial" panose="020B0604020202020204" pitchFamily="34" charset="0"/>
              </a:rPr>
              <a:t/>
            </a:r>
            <a:br>
              <a:rPr lang="ru-RU" altLang="ru-RU" sz="2700" dirty="0">
                <a:solidFill>
                  <a:srgbClr val="C00000"/>
                </a:solidFill>
                <a:latin typeface="Arial" panose="020B0604020202020204" pitchFamily="34" charset="0"/>
              </a:rPr>
            </a:br>
            <a:r>
              <a:rPr lang="ru-RU" altLang="ru-RU" sz="2700" dirty="0" smtClean="0">
                <a:solidFill>
                  <a:srgbClr val="C00000"/>
                </a:solidFill>
                <a:latin typeface="Arial" panose="020B0604020202020204" pitchFamily="34" charset="0"/>
              </a:rPr>
              <a:t>    </a:t>
            </a:r>
            <a:r>
              <a:rPr lang="ru-RU" altLang="ru-RU" sz="2700" dirty="0" smtClean="0">
                <a:solidFill>
                  <a:srgbClr val="C0000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Центр:  «</a:t>
            </a:r>
            <a:r>
              <a:rPr lang="ru-RU" altLang="ru-RU" sz="2700" dirty="0" err="1">
                <a:solidFill>
                  <a:srgbClr val="C0000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Здоровячок</a:t>
            </a:r>
            <a:r>
              <a:rPr lang="ru-RU" altLang="ru-RU" sz="2700" dirty="0">
                <a:solidFill>
                  <a:srgbClr val="C0000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».</a:t>
            </a:r>
            <a:r>
              <a:rPr lang="ru-RU" altLang="ru-RU" sz="3200" dirty="0">
                <a:solidFill>
                  <a:srgbClr val="C00000"/>
                </a:solidFill>
                <a:latin typeface="Arial" panose="020B0604020202020204" pitchFamily="34" charset="0"/>
              </a:rPr>
              <a:t/>
            </a:r>
            <a:br>
              <a:rPr lang="ru-RU" altLang="ru-RU" sz="3200" dirty="0">
                <a:solidFill>
                  <a:srgbClr val="C00000"/>
                </a:solidFill>
                <a:latin typeface="Arial" panose="020B0604020202020204" pitchFamily="34" charset="0"/>
              </a:rPr>
            </a:br>
            <a:r>
              <a:rPr lang="ru-RU" altLang="ru-RU" sz="4800" dirty="0">
                <a:solidFill>
                  <a:schemeClr val="tx1"/>
                </a:solidFill>
                <a:latin typeface="Arial" panose="020B0604020202020204" pitchFamily="34" charset="0"/>
              </a:rPr>
              <a:t/>
            </a:r>
            <a:br>
              <a:rPr lang="ru-RU" altLang="ru-RU" sz="4800" dirty="0">
                <a:solidFill>
                  <a:schemeClr val="tx1"/>
                </a:solidFill>
                <a:latin typeface="Arial" panose="020B0604020202020204" pitchFamily="34" charset="0"/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0116579"/>
              </p:ext>
            </p:extLst>
          </p:nvPr>
        </p:nvGraphicFramePr>
        <p:xfrm>
          <a:off x="471273" y="1634491"/>
          <a:ext cx="4590297" cy="51746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10237">
                  <a:extLst>
                    <a:ext uri="{9D8B030D-6E8A-4147-A177-3AD203B41FA5}">
                      <a16:colId xmlns:a16="http://schemas.microsoft.com/office/drawing/2014/main" val="3473430531"/>
                    </a:ext>
                  </a:extLst>
                </a:gridCol>
                <a:gridCol w="1580060">
                  <a:extLst>
                    <a:ext uri="{9D8B030D-6E8A-4147-A177-3AD203B41FA5}">
                      <a16:colId xmlns:a16="http://schemas.microsoft.com/office/drawing/2014/main" val="4026221387"/>
                    </a:ext>
                  </a:extLst>
                </a:gridCol>
              </a:tblGrid>
              <a:tr h="5174651">
                <a:tc>
                  <a:txBody>
                    <a:bodyPr/>
                    <a:lstStyle/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Мячи резиновые: большие, средние, маленькие 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Мячи надувные 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Гимнастические палки 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Скакалки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Кегли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Обручи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Цветные флажки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Цветные  ленты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Гантели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Мешочки с песком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Коврики гимнастические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Городки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Клюшки, шайба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Бадминтон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Мягкие модули  (кубики и т.д.)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11/11/13шт.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14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10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20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22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20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37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20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12 (пар)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15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20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 (пара)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11шт.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17223292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4593063"/>
              </p:ext>
            </p:extLst>
          </p:nvPr>
        </p:nvGraphicFramePr>
        <p:xfrm>
          <a:off x="5490424" y="1634491"/>
          <a:ext cx="6003054" cy="51746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36698">
                  <a:extLst>
                    <a:ext uri="{9D8B030D-6E8A-4147-A177-3AD203B41FA5}">
                      <a16:colId xmlns:a16="http://schemas.microsoft.com/office/drawing/2014/main" val="663630038"/>
                    </a:ext>
                  </a:extLst>
                </a:gridCol>
                <a:gridCol w="2066356">
                  <a:extLst>
                    <a:ext uri="{9D8B030D-6E8A-4147-A177-3AD203B41FA5}">
                      <a16:colId xmlns:a16="http://schemas.microsoft.com/office/drawing/2014/main" val="656199288"/>
                    </a:ext>
                  </a:extLst>
                </a:gridCol>
              </a:tblGrid>
              <a:tr h="5174650">
                <a:tc>
                  <a:txBody>
                    <a:bodyPr/>
                    <a:lstStyle/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Гимнастический мат, гимнастические палки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Гимнастические скамейки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Стенка гимнастическая  (деревянная)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Конус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Дуга для </a:t>
                      </a:r>
                      <a:r>
                        <a:rPr lang="ru-RU" sz="1100" dirty="0" err="1">
                          <a:effectLst/>
                        </a:rPr>
                        <a:t>подлезания</a:t>
                      </a:r>
                      <a:endParaRPr lang="ru-RU" sz="1100" dirty="0">
                        <a:effectLst/>
                      </a:endParaRP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Санки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Велосипед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Канат, Шнуры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Самокаты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Лыжи, лыжные палки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Теннисные ракетки, мяч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Сетка 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Кольцо баскетбольное Щит для метания,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Набивные мячи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Баскетбольные мячи, Волейбольные мячи, </a:t>
                      </a:r>
                      <a:r>
                        <a:rPr lang="ru-RU" sz="1100" dirty="0" smtClean="0">
                          <a:effectLst/>
                        </a:rPr>
                        <a:t>Футбольные </a:t>
                      </a:r>
                      <a:r>
                        <a:rPr lang="ru-RU" sz="1100" dirty="0">
                          <a:effectLst/>
                        </a:rPr>
                        <a:t>мячи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Стойки 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Газовые кольца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Рукава для эстафеты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Напольное бревно</a:t>
                      </a:r>
                      <a:endParaRPr lang="ru-RU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61" marR="65561" marT="0" marB="0"/>
                </a:tc>
                <a:tc>
                  <a:txBody>
                    <a:bodyPr/>
                    <a:lstStyle/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11/2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4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6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5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1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2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2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1/2 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2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11(пар)/11 (пар)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2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1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2/2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6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11/12/5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4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6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2 шт.</a:t>
                      </a:r>
                    </a:p>
                    <a:p>
                      <a:pPr indent="35369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1 шт.</a:t>
                      </a:r>
                      <a:endParaRPr lang="ru-RU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561" marR="65561" marT="0" marB="0"/>
                </a:tc>
                <a:extLst>
                  <a:ext uri="{0D108BD9-81ED-4DB2-BD59-A6C34878D82A}">
                    <a16:rowId xmlns:a16="http://schemas.microsoft.com/office/drawing/2014/main" val="1768120679"/>
                  </a:ext>
                </a:extLst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7726882" y="1037968"/>
            <a:ext cx="25285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Спортивный зал</a:t>
            </a:r>
            <a:endParaRPr lang="ru-RU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4245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1420445" y="1297704"/>
            <a:ext cx="8596668" cy="3880773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  <a:scene3d>
            <a:camera prst="perspectiveBelow"/>
            <a:lightRig rig="threePt" dir="t"/>
          </a:scene3d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48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Спасибо</a:t>
            </a:r>
            <a:r>
              <a:rPr lang="ru-RU" sz="4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48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за внимание</a:t>
            </a:r>
            <a:endParaRPr lang="ru-RU" sz="4800" b="1" dirty="0">
              <a:ln w="22225">
                <a:solidFill>
                  <a:srgbClr val="FF0000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516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81824" y="609600"/>
            <a:ext cx="8192177" cy="5765442"/>
          </a:xfrm>
        </p:spPr>
        <p:txBody>
          <a:bodyPr>
            <a:normAutofit/>
          </a:bodyPr>
          <a:lstStyle/>
          <a:p>
            <a:r>
              <a:rPr lang="ru-RU" sz="2700" dirty="0" smtClean="0">
                <a:solidFill>
                  <a:schemeClr val="tx1"/>
                </a:solidFill>
              </a:rPr>
              <a:t>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Рабочая программа по физической культуре составлена в соответствии с нормативно-правовыми документами, регламентирующими деятельность ДОУ:   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              </a:t>
            </a:r>
            <a:r>
              <a:rPr lang="ru-RU" dirty="0" smtClean="0"/>
              <a:t>                              </a:t>
            </a:r>
            <a:br>
              <a:rPr lang="ru-RU" dirty="0" smtClean="0"/>
            </a:br>
            <a:r>
              <a:rPr lang="ru-RU" sz="1600" dirty="0">
                <a:solidFill>
                  <a:schemeClr val="tx1"/>
                </a:solidFill>
              </a:rPr>
              <a:t>-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образования и науки Российской Федерации (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России) от 30 августа 2013 г. N 1014 г. "Об утверждении Порядка организации и осуществления образовательной деятельности по основным общеобразовательным программам - образовательным программам дошкольного образования";</a:t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-Федеральный закон от 29 декабря 2012 г. N 273-ФЗ "Об образовании в Российской Федерации";</a:t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-Постановление Главного государственного санитарного врача СанПиНом 2.4.3648-20 "Санитарно-эпидемиологические требования к устройству, содержанию и организации режима работы дошкольных образовательных организаций";</a:t>
            </a:r>
            <a:endParaRPr lang="ru-RU" sz="18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9208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Цель программы: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149531"/>
            <a:ext cx="9263501" cy="521208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построение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целостной системы с активным взаимодействием всех участников педагогического процесса, обеспечивающей оптимальные условия для перехода на новый, более высокий уровень работы   по   физическому развитию   детей, формированию у них физических способностей и качеств с учетом их психофизического развития, индивидуальных возможностей и склонностей, обеспечивающей охрану и укрепление здоровья, формирование основ   здорового образа жизни. </a:t>
            </a:r>
          </a:p>
          <a:p>
            <a:pPr marL="0" indent="0">
              <a:buNone/>
            </a:pP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достижения цели программы первостепенное значение имеет </a:t>
            </a:r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следующих </a:t>
            </a:r>
            <a:r>
              <a:rPr lang="ru-RU" sz="2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задач:</a:t>
            </a:r>
          </a:p>
          <a:p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развитие физических качеств — скоростных, силовых, гибкости, выносливости, координации;</a:t>
            </a:r>
          </a:p>
          <a:p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накопление и обогащение двигательного опыта детей — овладение основными двигательными режимами (бег, ходьба, прыжки, метание, лазанье);</a:t>
            </a:r>
          </a:p>
          <a:p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формирование потребности в двигательной активности и физическом совершенствовании;</a:t>
            </a:r>
          </a:p>
          <a:p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воспитание здорового, жизнерадостного, жизнестойкого, физически совершенного, гармонически и творчески развитого ребенка</a:t>
            </a:r>
          </a:p>
          <a:p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формирование ценностей здорового образа жизни.</a:t>
            </a:r>
          </a:p>
          <a:p>
            <a:pPr>
              <a:buNone/>
            </a:pP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899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7790" y="583842"/>
            <a:ext cx="8596668" cy="510862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Задачи парциальной программы </a:t>
            </a:r>
            <a:r>
              <a:rPr lang="ru-RU" sz="27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7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Малыши крепыши» (О.В. </a:t>
            </a:r>
            <a:r>
              <a:rPr lang="ru-RU" sz="27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Бережнова</a:t>
            </a:r>
            <a:r>
              <a:rPr lang="ru-RU" sz="27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В.В. Бойко</a:t>
            </a:r>
            <a:r>
              <a:rPr lang="ru-RU" sz="27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7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>
                <a:latin typeface="Times New Roman" pitchFamily="18" charset="0"/>
                <a:cs typeface="Times New Roman" pitchFamily="18" charset="0"/>
              </a:rPr>
            </a:br>
            <a:endParaRPr lang="ru-RU" sz="27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5393" y="1449976"/>
            <a:ext cx="9339943" cy="50422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Охрана и укрепление физического и психического здоровья ребёнка, формирование привычки к здоровому образу жизни, развитие его физических качеств и совершенствование двигательных навыков.</a:t>
            </a:r>
          </a:p>
          <a:p>
            <a:pPr marL="0" indent="0">
              <a:buNone/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приобретение детьми опыта в двигательной деятельности (выполнение упражнений, нацеленных на развитие координации гибкости);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формирование начальных представлении о некоторых видах спорта, овладение подвижными играми с правилами;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становление целенаправленности 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саморегуляции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двигательной сфере;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становление ценностей ЗОЖ;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создание условий для укрепления и охраны здоровья детей;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приобщение детей к физической культуре.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3263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0101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к формированию программы: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7649" y="1266368"/>
            <a:ext cx="9979208" cy="512240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развивающего образования, целью которого является развитие ребенка;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-принцип научной обоснованности и практической применимости (соответствует основным положениям возрастной психологии и дошкольной педагогики);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-принципа интеграции образовательных областей в соответствии с возрастными возможностями и особенностями воспитанников;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комплексно-тематический принцип построения образовательного процесса;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-принцип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культуросообразности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Учитывает национальные ценности и традиции в образовании;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-программа соответствует критериям полноты, необходимости и достаточности (позволяет решать поставленные цели и задачи на необходимом и достаточном материале, максимально приближаясь к разумному «минимуму»);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-обеспечивает единство воспитательных, обучающих и развивающих целей и задач процесса образования детей дошкольного возраста, в ходе реализации которых формируются такие знания, умения и навыки, которые имеют непосредственное отношение к развитию дошкольников.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82076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39634"/>
            <a:ext cx="8596668" cy="1240972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Части программы, формируемой участниками образовательных отношений</a:t>
            </a:r>
            <a:r>
              <a:rPr lang="ru-RU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Принципы:</a:t>
            </a:r>
            <a:endParaRPr lang="ru-RU" sz="2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80606"/>
            <a:ext cx="10204026" cy="4460757"/>
          </a:xfrm>
        </p:spPr>
        <p:txBody>
          <a:bodyPr>
            <a:noAutofit/>
          </a:bodyPr>
          <a:lstStyle/>
          <a:p>
            <a:pPr algn="just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психологической комфортности: взаимоотношения между детьми и взрослыми строятся на основе доброжелательности, поддержки и взаимопомощи;</a:t>
            </a:r>
          </a:p>
          <a:p>
            <a:pPr algn="just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деятельности: основной акцент делается на организацию самостоятельных детских открытий в процессе разнообразных видов деятельности и активности детей (в первую очередь – двигательной, а также игровой, коммуникативной; педагог выступает прежде всего как организатор образовательной деятельности;</a:t>
            </a:r>
          </a:p>
          <a:p>
            <a:pPr algn="just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целостности: стратегия и тактика образовательной деятельности с детьми опирается на представление о целостной жизнедеятельности ребенка (у ребенка формируется целостное представление о мире, себе самом, своих физических возможностях, ценностях здорового образа жизни);</a:t>
            </a:r>
          </a:p>
          <a:p>
            <a:pPr algn="just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минимакса: создаются условия для продвижения каждого ребенка по индивидуальной траектории физического развития и саморазвития – в своем темпе, на уровне своего возможного максимума;</a:t>
            </a:r>
          </a:p>
          <a:p>
            <a:pPr algn="just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творчества: образовательная деятельность ориентирована на развитие творческих способностей каждого ребенка, приобретение им собственного опыта двигательной деятельности и активности;</a:t>
            </a:r>
          </a:p>
          <a:p>
            <a:pPr algn="just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вариативности: детям предоставляются возможности выбора видов двигательной активности, участников совместной деятельности, материалов и атрибутов, способа действия и др.;</a:t>
            </a:r>
          </a:p>
          <a:p>
            <a:pPr algn="just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непрерывности: обеспечивается преемственность в содержании, технологиях и методах между дошкольными и начальным общим образованием, определяется дальняя перспектива физического развития.</a:t>
            </a:r>
          </a:p>
          <a:p>
            <a:pPr algn="just"/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93660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1398" y="405063"/>
            <a:ext cx="8596668" cy="897228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solidFill>
                  <a:srgbClr val="C00000"/>
                </a:solidFill>
              </a:rPr>
              <a:t>Возрастные и индивидуальные особенности детей </a:t>
            </a:r>
            <a:r>
              <a:rPr lang="ru-RU" sz="2700" b="1" dirty="0" smtClean="0">
                <a:solidFill>
                  <a:srgbClr val="C00000"/>
                </a:solidFill>
              </a:rPr>
              <a:t>первой младшей </a:t>
            </a:r>
            <a:r>
              <a:rPr lang="ru-RU" sz="2700" b="1" dirty="0">
                <a:solidFill>
                  <a:srgbClr val="C00000"/>
                </a:solidFill>
              </a:rPr>
              <a:t>группы.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06828"/>
            <a:ext cx="9537820" cy="4662151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Формировать умение сохранять устойчивое положение тела, правильную осанку.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Учить ходить и бегать, не наталкиваясь друг на друга, с согласованными, свободными движениями рук и ног. Приучать действовать сообща, придерживаясь  определенного  направления  передвижения  с  опорой  на зрительные ориентиры, менять направление и характер движения во время ходьбы и бега в соответствии с указанием педагога.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Учить ползать, лазать, разнообразно действовать с мячом (брать, держать, переносить, класть, бросать, катать). Учить прыжкам на двух ногах на месте, с продвижением вперед, в длину с места, отталкиваясь двумя ногами.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Подвижные игры. Развивать у детей желание играть вместе с воспитателем в подвижные игры с простым содержанием, несложными движениями.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Способствовать развитию умения детей играть в игры, в ходе которых совершенствуются  основные  движения  (ходьба,  бег,  бросание,  катание). Учить выразительности движений, умению передавать простейшие действия некоторых персонажей (попрыгать, как зайчики; поклевать зернышки и попить водичку, как цыплята, и т. п.).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32703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00526"/>
            <a:ext cx="8596668" cy="433589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solidFill>
                  <a:srgbClr val="C00000"/>
                </a:solidFill>
              </a:rPr>
              <a:t>Планируемые результаты освоения программы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3398" y="798129"/>
            <a:ext cx="10936235" cy="5409126"/>
          </a:xfrm>
        </p:spPr>
        <p:txBody>
          <a:bodyPr>
            <a:noAutofit/>
          </a:bodyPr>
          <a:lstStyle/>
          <a:p>
            <a: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Физические 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качества: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физически развитый, овладевший основными культурно-гигиеническими навыками. У ребенка сформированы основные физические качества и потребность в двигательной активности. Самостоятельно выполняет доступные возрасту гигиенические процедуры, соблюдает элементарные правила здорового образа жизни.</a:t>
            </a:r>
          </a:p>
          <a:p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показатели физического развития.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Сформированность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основных физических качеств и потребности в двигательной активности.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Двигательные умения и навыки.</a:t>
            </a:r>
          </a:p>
          <a:p>
            <a:pPr lvl="0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Двигательно-экспрессивные способности и навыки.</a:t>
            </a:r>
          </a:p>
          <a:p>
            <a:pPr lvl="0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Навыки здорового образа жизни.</a:t>
            </a:r>
          </a:p>
          <a:p>
            <a:pPr lvl="0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Понимание необходимости соблюдения правил гигиены (регулярно мыть руки, чистить зубы).</a:t>
            </a:r>
          </a:p>
          <a:p>
            <a:pPr lvl="0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самостоятельно выполнять доступные возрасту гигиенические процедуры.</a:t>
            </a:r>
          </a:p>
          <a:p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Планируемые результаты: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Первая младшая группа: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Укрепление      физического и психического здоровья детей:</a:t>
            </a:r>
          </a:p>
          <a:p>
            <a:pPr lvl="0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культурно-гигиенических навыков;</a:t>
            </a:r>
          </a:p>
          <a:p>
            <a:pPr lvl="0"/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Сформированность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начальных представлений о здоровом образе      жизни;</a:t>
            </a:r>
          </a:p>
          <a:p>
            <a:pPr lvl="0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физических качеств (скоростных, силовых, гибкости,  выносливости и координации);</a:t>
            </a:r>
          </a:p>
          <a:p>
            <a:pPr lvl="0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Накопление и двигательного опыта детей;</a:t>
            </a:r>
          </a:p>
          <a:p>
            <a:pPr lvl="0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Овладение и обогащение основными видами движения;</a:t>
            </a:r>
          </a:p>
          <a:p>
            <a:pPr lvl="0"/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Сформированность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воспитанников потребности в двигательной      активности и физическом совершенствовании.</a:t>
            </a:r>
          </a:p>
        </p:txBody>
      </p:sp>
    </p:spTree>
    <p:extLst>
      <p:ext uri="{BB962C8B-B14F-4D97-AF65-F5344CB8AC3E}">
        <p14:creationId xmlns:p14="http://schemas.microsoft.com/office/powerpoint/2010/main" val="405437376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366</TotalTime>
  <Words>2877</Words>
  <Application>Microsoft Office PowerPoint</Application>
  <PresentationFormat>Широкоэкранный</PresentationFormat>
  <Paragraphs>199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Arial</vt:lpstr>
      <vt:lpstr>Calibri</vt:lpstr>
      <vt:lpstr>Times New Roman</vt:lpstr>
      <vt:lpstr>Trebuchet MS</vt:lpstr>
      <vt:lpstr>Wingdings 3</vt:lpstr>
      <vt:lpstr>Аспект</vt:lpstr>
      <vt:lpstr>                                   Краткая презентация к рабочей программе по  «физической культуре»  1 младшей группы 2022-2023                                    Инструктор по ФК:                                                Бердюгина О.М.</vt:lpstr>
      <vt:lpstr>Презентация PowerPoint</vt:lpstr>
      <vt:lpstr> Рабочая программа по физической культуре составлена в соответствии с нормативно-правовыми документами, регламентирующими деятельность ДОУ:                                                  -Приказ Министерства образования и науки Российской Федерации (Минобрнауки России) от 30 августа 2013 г. N 1014 г. "Об утверждении Порядка организации и осуществления образовательной деятельности по основным общеобразовательным программам - образовательным программам дошкольного образования"; -Федеральный закон от 29 декабря 2012 г. N 273-ФЗ "Об образовании в Российской Федерации"; -Постановление Главного государственного санитарного врача СанПиНом 2.4.3648-20 "Санитарно-эпидемиологические требования к устройству, содержанию и организации режима работы дошкольных образовательных организаций";</vt:lpstr>
      <vt:lpstr>Цель программы:</vt:lpstr>
      <vt:lpstr>Задачи парциальной программы «Малыши крепыши» (О.В. Бережнова, В.В. Бойко)» </vt:lpstr>
      <vt:lpstr>Принципы к формированию программы:</vt:lpstr>
      <vt:lpstr>Части программы, формируемой участниками образовательных отношений Принципы:</vt:lpstr>
      <vt:lpstr>Возрастные и индивидуальные особенности детей первой младшей группы.  </vt:lpstr>
      <vt:lpstr>Планируемые результаты освоения программы </vt:lpstr>
      <vt:lpstr>Планируемые результаты освоения парциальных программ </vt:lpstr>
      <vt:lpstr>Задачи и содержание работы по  физическому развитию в младшей  группе (от 2-3) </vt:lpstr>
      <vt:lpstr>Презентация PowerPoint</vt:lpstr>
      <vt:lpstr>Подвижные игры.   Развивать у детей желание играть вместе с воспитателем в подвижные игры с простым содержанием, несложными движениями. Способствовать развитию умения детей играть в игры, в ходе которых совершенствуются основные движения (ходьба, бег, бросание, катание). Учить выразительности движений, умению передавать простейшие действия некоторых персонажей (попрыгать, как зайчики; поклевать зернышки и попить водичку, как цыплята, и т.д.).  </vt:lpstr>
      <vt:lpstr>Примерный перечень основных движений, спортивных игр и упражнений </vt:lpstr>
      <vt:lpstr>Презентация PowerPoint</vt:lpstr>
      <vt:lpstr>Презентация PowerPoint</vt:lpstr>
      <vt:lpstr>Презентация PowerPoint</vt:lpstr>
      <vt:lpstr>Особенности взаимодействия педагогического коллектива с семьями воспитанников </vt:lpstr>
      <vt:lpstr>Обеспечение методическими материалами и средствами обучения и воспитания </vt:lpstr>
      <vt:lpstr>                      Материально техническое обеспечение программы Физическое развитие.     Центр:  «Здоровячок». 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Краткая презентация к рабочей программе</dc:title>
  <dc:creator>User</dc:creator>
  <cp:lastModifiedBy>User</cp:lastModifiedBy>
  <cp:revision>58</cp:revision>
  <dcterms:created xsi:type="dcterms:W3CDTF">2021-05-23T10:30:15Z</dcterms:created>
  <dcterms:modified xsi:type="dcterms:W3CDTF">2022-10-19T09:45:18Z</dcterms:modified>
</cp:coreProperties>
</file>